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0"/>
  </p:notesMasterIdLst>
  <p:sldIdLst>
    <p:sldId id="266" r:id="rId2"/>
    <p:sldId id="264" r:id="rId3"/>
    <p:sldId id="267" r:id="rId4"/>
    <p:sldId id="265" r:id="rId5"/>
    <p:sldId id="268" r:id="rId6"/>
    <p:sldId id="259" r:id="rId7"/>
    <p:sldId id="263" r:id="rId8"/>
    <p:sldId id="256" r:id="rId9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11"/>
      <p:bold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ublic Sans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616">
          <p15:clr>
            <a:srgbClr val="9AA0A6"/>
          </p15:clr>
        </p15:guide>
        <p15:guide id="2" orient="horz" pos="3096">
          <p15:clr>
            <a:srgbClr val="9AA0A6"/>
          </p15:clr>
        </p15:guide>
        <p15:guide id="3" orient="horz" pos="144">
          <p15:clr>
            <a:srgbClr val="9AA0A6"/>
          </p15:clr>
        </p15:guide>
        <p15:guide id="4" pos="1415">
          <p15:clr>
            <a:srgbClr val="9AA0A6"/>
          </p15:clr>
        </p15:guide>
        <p15:guide id="5" pos="4392">
          <p15:clr>
            <a:srgbClr val="9AA0A6"/>
          </p15:clr>
        </p15:guide>
        <p15:guide id="6" pos="2816">
          <p15:clr>
            <a:srgbClr val="9AA0A6"/>
          </p15:clr>
        </p15:guide>
        <p15:guide id="7" pos="2961">
          <p15:clr>
            <a:srgbClr val="9AA0A6"/>
          </p15:clr>
        </p15:guide>
        <p15:guide id="8" orient="horz" pos="1058">
          <p15:clr>
            <a:srgbClr val="9AA0A6"/>
          </p15:clr>
        </p15:guide>
        <p15:guide id="9" orient="horz" pos="1224">
          <p15:clr>
            <a:srgbClr val="9AA0A6"/>
          </p15:clr>
        </p15:guide>
        <p15:guide id="10" orient="horz" pos="1989">
          <p15:clr>
            <a:srgbClr val="9AA0A6"/>
          </p15:clr>
        </p15:guide>
        <p15:guide id="11" orient="horz" pos="2205">
          <p15:clr>
            <a:srgbClr val="9AA0A6"/>
          </p15:clr>
        </p15:guide>
        <p15:guide id="12">
          <p15:clr>
            <a:srgbClr val="9AA0A6"/>
          </p15:clr>
        </p15:guide>
        <p15:guide id="13" pos="141">
          <p15:clr>
            <a:srgbClr val="9AA0A6"/>
          </p15:clr>
        </p15:guide>
        <p15:guide id="14" pos="4248">
          <p15:clr>
            <a:srgbClr val="9AA0A6"/>
          </p15:clr>
        </p15:guide>
        <p15:guide id="15" pos="1551">
          <p15:clr>
            <a:srgbClr val="9AA0A6"/>
          </p15:clr>
        </p15:guide>
        <p15:guide id="16" orient="horz" pos="390">
          <p15:clr>
            <a:srgbClr val="9AA0A6"/>
          </p15:clr>
        </p15:guide>
        <p15:guide id="17" orient="horz" pos="46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187"/>
    <a:srgbClr val="0432FF"/>
    <a:srgbClr val="4F6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7"/>
    <p:restoredTop sz="91433"/>
  </p:normalViewPr>
  <p:slideViewPr>
    <p:cSldViewPr snapToGrid="0">
      <p:cViewPr varScale="1">
        <p:scale>
          <a:sx n="131" d="100"/>
          <a:sy n="131" d="100"/>
        </p:scale>
        <p:origin x="192" y="392"/>
      </p:cViewPr>
      <p:guideLst>
        <p:guide pos="5616"/>
        <p:guide orient="horz" pos="3096"/>
        <p:guide orient="horz" pos="144"/>
        <p:guide pos="1415"/>
        <p:guide pos="4392"/>
        <p:guide pos="2816"/>
        <p:guide pos="2961"/>
        <p:guide orient="horz" pos="1058"/>
        <p:guide orient="horz" pos="1224"/>
        <p:guide orient="horz" pos="1989"/>
        <p:guide orient="horz" pos="2205"/>
        <p:guide/>
        <p:guide pos="141"/>
        <p:guide pos="4248"/>
        <p:guide pos="1551"/>
        <p:guide orient="horz" pos="390"/>
        <p:guide orient="horz" pos="4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3742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f0421df31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f0421df31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23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0421df3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0421df3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889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0421df3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0421df3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06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0421df31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0421df31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0421df31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0421df31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3853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f8c3bf24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f8c3bf24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// Insights">
  <p:cSld name="TITLE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/>
        </p:nvSpPr>
        <p:spPr>
          <a:xfrm>
            <a:off x="5945875" y="208825"/>
            <a:ext cx="30000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C O N F I D E N T I A L</a:t>
            </a:r>
            <a:endParaRPr sz="6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3.jpeg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4408714" y="830992"/>
            <a:ext cx="4735286" cy="63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7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5699"/>
                </a:solidFill>
                <a:latin typeface="Public Sans"/>
                <a:sym typeface="Public Sans"/>
              </a:rPr>
              <a:t>A Security-Enhanced Radio Access Network</a:t>
            </a:r>
            <a:endParaRPr sz="7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8033657" y="263328"/>
            <a:ext cx="84256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5699"/>
                </a:solidFill>
                <a:latin typeface="Public Sans"/>
                <a:ea typeface="Public Sans"/>
                <a:cs typeface="Public Sans"/>
                <a:sym typeface="Public Sans"/>
              </a:rPr>
              <a:t>G443</a:t>
            </a:r>
            <a:endParaRPr sz="1800" b="1" dirty="0">
              <a:solidFill>
                <a:srgbClr val="005699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0" y="1500448"/>
            <a:ext cx="4606117" cy="283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sz="4800" b="1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rgbClr val="0E4187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20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SERAN</a:t>
            </a:r>
            <a:r>
              <a:rPr lang="en" sz="2000" b="1" dirty="0">
                <a:solidFill>
                  <a:srgbClr val="0E4187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600" b="1" i="1" dirty="0">
                <a:solidFill>
                  <a:srgbClr val="0E4187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600" b="1" dirty="0">
                <a:solidFill>
                  <a:srgbClr val="0E418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6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helps </a:t>
            </a:r>
            <a:r>
              <a:rPr lang="en" sz="1600" dirty="0">
                <a:solidFill>
                  <a:srgbClr val="FFFFFF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5G Network Operators</a:t>
            </a:r>
            <a:r>
              <a:rPr lang="en" sz="1600" b="1" i="1" dirty="0">
                <a:solidFill>
                  <a:srgbClr val="0E4187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endParaRPr lang="en-US" sz="1600" b="1" i="1" dirty="0">
              <a:solidFill>
                <a:srgbClr val="0E4187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who </a:t>
            </a:r>
            <a:r>
              <a:rPr lang="en-US" sz="16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need </a:t>
            </a:r>
            <a:r>
              <a:rPr lang="en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Secure and Resilient</a:t>
            </a:r>
            <a:r>
              <a:rPr lang="en-US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Operations</a:t>
            </a:r>
            <a:r>
              <a:rPr lang="en" sz="16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endParaRPr sz="16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by </a:t>
            </a:r>
            <a:r>
              <a:rPr lang="en" sz="1600" i="1" dirty="0">
                <a:solidFill>
                  <a:srgbClr val="FFFFFF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augmenting the industry-led SD-RAN</a:t>
            </a:r>
            <a:r>
              <a:rPr lang="en" sz="1700" b="1" dirty="0">
                <a:solidFill>
                  <a:srgbClr val="0E4187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700" b="1" dirty="0">
                <a:solidFill>
                  <a:srgbClr val="0E4187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sz="1700" b="1" dirty="0">
              <a:solidFill>
                <a:srgbClr val="0E4187"/>
              </a:solidFill>
              <a:highlight>
                <a:srgbClr val="005699"/>
              </a:highlight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with </a:t>
            </a:r>
            <a:r>
              <a:rPr lang="en" sz="1600" i="1" dirty="0">
                <a:solidFill>
                  <a:srgbClr val="FFFFFF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state-of-the-art </a:t>
            </a:r>
            <a:r>
              <a:rPr lang="en" sz="1700" b="1" dirty="0">
                <a:solidFill>
                  <a:srgbClr val="0E418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700" b="1" dirty="0">
                <a:solidFill>
                  <a:schemeClr val="bg1"/>
                </a:solidFill>
                <a:highlight>
                  <a:srgbClr val="005699"/>
                </a:highlight>
                <a:latin typeface="Public Sans"/>
                <a:ea typeface="Public Sans"/>
                <a:cs typeface="Public Sans"/>
                <a:sym typeface="Public Sans"/>
              </a:rPr>
              <a:t>Security Services      </a:t>
            </a:r>
            <a:endParaRPr sz="1700" b="1" dirty="0">
              <a:solidFill>
                <a:schemeClr val="bg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cxnSp>
        <p:nvCxnSpPr>
          <p:cNvPr id="73" name="Google Shape;73;p16"/>
          <p:cNvCxnSpPr/>
          <p:nvPr/>
        </p:nvCxnSpPr>
        <p:spPr>
          <a:xfrm>
            <a:off x="4760482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6"/>
          <p:cNvSpPr/>
          <p:nvPr/>
        </p:nvSpPr>
        <p:spPr>
          <a:xfrm>
            <a:off x="5058" y="4660959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6433457" y="4682650"/>
            <a:ext cx="2442768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1030" name="Picture 6" descr="Dr. Ashish Gehani">
            <a:extLst>
              <a:ext uri="{FF2B5EF4-FFF2-40B4-BE49-F238E27FC236}">
                <a16:creationId xmlns:a16="http://schemas.microsoft.com/office/drawing/2014/main" id="{7C07A773-D5BD-1744-A812-0670462C4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76" y="1986258"/>
            <a:ext cx="587806" cy="71889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FDE74C-D7DB-EB43-A840-F0F8D23D5F91}"/>
              </a:ext>
            </a:extLst>
          </p:cNvPr>
          <p:cNvSpPr txBox="1"/>
          <p:nvPr/>
        </p:nvSpPr>
        <p:spPr>
          <a:xfrm>
            <a:off x="4292051" y="2219017"/>
            <a:ext cx="261599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 International</a:t>
            </a:r>
          </a:p>
          <a:p>
            <a:pPr algn="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algn="r"/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Ohio State University</a:t>
            </a:r>
          </a:p>
          <a:p>
            <a:pPr algn="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</a:p>
          <a:p>
            <a:pPr algn="r"/>
            <a:endParaRPr lang="en-US" sz="1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AccuKnox, Inc.</a:t>
            </a:r>
          </a:p>
        </p:txBody>
      </p:sp>
      <p:sp>
        <p:nvSpPr>
          <p:cNvPr id="18" name="Google Shape;72;p16">
            <a:extLst>
              <a:ext uri="{FF2B5EF4-FFF2-40B4-BE49-F238E27FC236}">
                <a16:creationId xmlns:a16="http://schemas.microsoft.com/office/drawing/2014/main" id="{C71B38E1-319A-614B-84CE-FA541A987A26}"/>
              </a:ext>
            </a:extLst>
          </p:cNvPr>
          <p:cNvSpPr txBox="1"/>
          <p:nvPr/>
        </p:nvSpPr>
        <p:spPr>
          <a:xfrm>
            <a:off x="318926" y="318408"/>
            <a:ext cx="4245900" cy="84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Overview</a:t>
            </a:r>
            <a:r>
              <a:rPr lang="en-US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sz="1600" dirty="0">
              <a:latin typeface="Public Sans"/>
              <a:ea typeface="Public Sans"/>
              <a:cs typeface="Public Sans"/>
              <a:sym typeface="Public San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66502" y="1967158"/>
            <a:ext cx="1795852" cy="2564021"/>
            <a:chOff x="7163341" y="1886396"/>
            <a:chExt cx="1899013" cy="26447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F3ECD0-5510-E54E-913F-611FA5C95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66" b="19503"/>
            <a:stretch/>
          </p:blipFill>
          <p:spPr>
            <a:xfrm>
              <a:off x="7163341" y="2865665"/>
              <a:ext cx="666205" cy="783772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ED65DC-19E9-BB4A-9B19-D3898DA66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684" t="10635" r="31337" b="23202"/>
            <a:stretch/>
          </p:blipFill>
          <p:spPr>
            <a:xfrm>
              <a:off x="7557768" y="1886396"/>
              <a:ext cx="704495" cy="793669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D045301-27E7-DA46-BADA-B65341B6A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072" t="3847" r="10752" b="1"/>
            <a:stretch/>
          </p:blipFill>
          <p:spPr>
            <a:xfrm>
              <a:off x="8041822" y="2845118"/>
              <a:ext cx="620484" cy="80431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26" name="Picture 2" descr="Nat Natraj - Cupertino, California, United States | Professional Profile |  LinkedIn">
              <a:extLst>
                <a:ext uri="{FF2B5EF4-FFF2-40B4-BE49-F238E27FC236}">
                  <a16:creationId xmlns:a16="http://schemas.microsoft.com/office/drawing/2014/main" id="{C523477A-2691-B545-BA4B-7F29B0A1E2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7"/>
            <a:stretch/>
          </p:blipFill>
          <p:spPr bwMode="auto">
            <a:xfrm>
              <a:off x="7165608" y="3779175"/>
              <a:ext cx="663938" cy="735671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CCBCA9-5A61-D141-8648-C4FB6BBA1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9968"/>
            <a:stretch/>
          </p:blipFill>
          <p:spPr>
            <a:xfrm>
              <a:off x="8421809" y="1894805"/>
              <a:ext cx="640545" cy="794571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28" name="Picture 4" descr="Meet Accuknox Leadership">
              <a:extLst>
                <a:ext uri="{FF2B5EF4-FFF2-40B4-BE49-F238E27FC236}">
                  <a16:creationId xmlns:a16="http://schemas.microsoft.com/office/drawing/2014/main" id="{360F2D8C-BF94-E24C-9F7C-F3D472DF9D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86"/>
            <a:stretch/>
          </p:blipFill>
          <p:spPr bwMode="auto">
            <a:xfrm>
              <a:off x="8024586" y="3764902"/>
              <a:ext cx="671197" cy="7662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67388EE-ACCD-5248-97AB-4D33BBB2BD5B}"/>
              </a:ext>
            </a:extLst>
          </p:cNvPr>
          <p:cNvSpPr txBox="1"/>
          <p:nvPr/>
        </p:nvSpPr>
        <p:spPr>
          <a:xfrm>
            <a:off x="6098291" y="436126"/>
            <a:ext cx="1329210" cy="58477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5699"/>
                </a:solidFill>
                <a:latin typeface="Public Sans"/>
              </a:rPr>
              <a:t>SERAN</a:t>
            </a:r>
          </a:p>
        </p:txBody>
      </p:sp>
    </p:spTree>
    <p:extLst>
      <p:ext uri="{BB962C8B-B14F-4D97-AF65-F5344CB8AC3E}">
        <p14:creationId xmlns:p14="http://schemas.microsoft.com/office/powerpoint/2010/main" val="422481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17"/>
          <p:cNvCxnSpPr/>
          <p:nvPr/>
        </p:nvCxnSpPr>
        <p:spPr>
          <a:xfrm>
            <a:off x="4727825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7"/>
          <p:cNvSpPr/>
          <p:nvPr/>
        </p:nvSpPr>
        <p:spPr>
          <a:xfrm>
            <a:off x="-800" y="4652800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1094013" y="4625500"/>
            <a:ext cx="3324511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850EF38-C747-2B41-A85E-A61018A24F9E}"/>
              </a:ext>
            </a:extLst>
          </p:cNvPr>
          <p:cNvSpPr/>
          <p:nvPr/>
        </p:nvSpPr>
        <p:spPr>
          <a:xfrm>
            <a:off x="4547508" y="742949"/>
            <a:ext cx="4767942" cy="4490357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0" name="Google Shape;676;p90">
            <a:extLst>
              <a:ext uri="{FF2B5EF4-FFF2-40B4-BE49-F238E27FC236}">
                <a16:creationId xmlns:a16="http://schemas.microsoft.com/office/drawing/2014/main" id="{B91DC4A7-0854-3C48-9311-5716523FFD5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4" r="73804" b="82727"/>
          <a:stretch/>
        </p:blipFill>
        <p:spPr>
          <a:xfrm>
            <a:off x="5692312" y="1679102"/>
            <a:ext cx="466542" cy="57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676;p90">
            <a:extLst>
              <a:ext uri="{FF2B5EF4-FFF2-40B4-BE49-F238E27FC236}">
                <a16:creationId xmlns:a16="http://schemas.microsoft.com/office/drawing/2014/main" id="{DF172452-D090-3843-9DA3-DED303449E0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44" r="3538" b="88635"/>
          <a:stretch/>
        </p:blipFill>
        <p:spPr>
          <a:xfrm>
            <a:off x="7289504" y="1713550"/>
            <a:ext cx="503867" cy="4340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388F5F-B632-4747-A9E0-37BAA7665D4E}"/>
              </a:ext>
            </a:extLst>
          </p:cNvPr>
          <p:cNvCxnSpPr>
            <a:cxnSpLocks/>
          </p:cNvCxnSpPr>
          <p:nvPr/>
        </p:nvCxnSpPr>
        <p:spPr>
          <a:xfrm>
            <a:off x="5970323" y="2302459"/>
            <a:ext cx="0" cy="27611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F420FA7-82FA-2D46-B93B-32C22CAF851B}"/>
              </a:ext>
            </a:extLst>
          </p:cNvPr>
          <p:cNvCxnSpPr>
            <a:cxnSpLocks/>
          </p:cNvCxnSpPr>
          <p:nvPr/>
        </p:nvCxnSpPr>
        <p:spPr>
          <a:xfrm>
            <a:off x="7559170" y="2319850"/>
            <a:ext cx="0" cy="277585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5201EDB6-91B8-4841-A88E-BA1FA5A401F5}"/>
              </a:ext>
            </a:extLst>
          </p:cNvPr>
          <p:cNvSpPr txBox="1"/>
          <p:nvPr/>
        </p:nvSpPr>
        <p:spPr>
          <a:xfrm>
            <a:off x="5521658" y="2372129"/>
            <a:ext cx="441130" cy="322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6C94263-87C2-9F48-B965-C8B4A4F7BD28}"/>
              </a:ext>
            </a:extLst>
          </p:cNvPr>
          <p:cNvSpPr txBox="1"/>
          <p:nvPr/>
        </p:nvSpPr>
        <p:spPr>
          <a:xfrm flipH="1">
            <a:off x="5277799" y="2715720"/>
            <a:ext cx="733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PRACH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0F7ADBB-F019-5046-899F-F7D9F984D258}"/>
              </a:ext>
            </a:extLst>
          </p:cNvPr>
          <p:cNvSpPr txBox="1"/>
          <p:nvPr/>
        </p:nvSpPr>
        <p:spPr>
          <a:xfrm flipH="1">
            <a:off x="5293749" y="3160446"/>
            <a:ext cx="655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432FF"/>
                </a:solidFill>
              </a:rPr>
              <a:t>RRC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7C068EA-9A2C-0D46-BCF2-A868F3BDCE07}"/>
              </a:ext>
            </a:extLst>
          </p:cNvPr>
          <p:cNvSpPr txBox="1"/>
          <p:nvPr/>
        </p:nvSpPr>
        <p:spPr>
          <a:xfrm flipH="1">
            <a:off x="5301774" y="3938811"/>
            <a:ext cx="655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C00000"/>
                </a:solidFill>
              </a:rPr>
              <a:t>NAS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0759202-D4BD-4849-AB41-ABB8383AED72}"/>
              </a:ext>
            </a:extLst>
          </p:cNvPr>
          <p:cNvSpPr/>
          <p:nvPr/>
        </p:nvSpPr>
        <p:spPr>
          <a:xfrm>
            <a:off x="6065142" y="4587411"/>
            <a:ext cx="1425928" cy="204118"/>
          </a:xfrm>
          <a:prstGeom prst="rect">
            <a:avLst/>
          </a:prstGeom>
          <a:noFill/>
          <a:ln w="952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B95D970-EDFD-7F41-B197-C8FBAF350AD1}"/>
              </a:ext>
            </a:extLst>
          </p:cNvPr>
          <p:cNvCxnSpPr>
            <a:cxnSpLocks/>
          </p:cNvCxnSpPr>
          <p:nvPr/>
        </p:nvCxnSpPr>
        <p:spPr>
          <a:xfrm flipH="1">
            <a:off x="6118365" y="2501464"/>
            <a:ext cx="1314988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6CCAB94-EAE0-1349-BC0E-0CD4F4AC5F1F}"/>
              </a:ext>
            </a:extLst>
          </p:cNvPr>
          <p:cNvSpPr/>
          <p:nvPr/>
        </p:nvSpPr>
        <p:spPr>
          <a:xfrm>
            <a:off x="6052530" y="2648526"/>
            <a:ext cx="1425928" cy="353168"/>
          </a:xfrm>
          <a:prstGeom prst="rect">
            <a:avLst/>
          </a:prstGeom>
          <a:noFill/>
          <a:ln w="95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5D9334F-B9D5-6749-886C-B2E4B1341A06}"/>
              </a:ext>
            </a:extLst>
          </p:cNvPr>
          <p:cNvSpPr/>
          <p:nvPr/>
        </p:nvSpPr>
        <p:spPr>
          <a:xfrm>
            <a:off x="6053837" y="4864813"/>
            <a:ext cx="1425928" cy="215211"/>
          </a:xfrm>
          <a:prstGeom prst="rect">
            <a:avLst/>
          </a:prstGeom>
          <a:noFill/>
          <a:ln w="952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108" name="Google Shape;676;p90">
            <a:extLst>
              <a:ext uri="{FF2B5EF4-FFF2-40B4-BE49-F238E27FC236}">
                <a16:creationId xmlns:a16="http://schemas.microsoft.com/office/drawing/2014/main" id="{BFABEEB8-8D53-3E46-A210-B42D8799A43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24" t="55053" r="5709" b="31793"/>
          <a:stretch/>
        </p:blipFill>
        <p:spPr>
          <a:xfrm>
            <a:off x="7339748" y="3479629"/>
            <a:ext cx="379355" cy="3719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D93A8C90-4A1A-0544-A62D-281B643227A8}"/>
              </a:ext>
            </a:extLst>
          </p:cNvPr>
          <p:cNvSpPr/>
          <p:nvPr/>
        </p:nvSpPr>
        <p:spPr>
          <a:xfrm>
            <a:off x="6054026" y="3821987"/>
            <a:ext cx="1425928" cy="647271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DADE86-28E9-FC46-87F0-80C465CE5DCE}"/>
              </a:ext>
            </a:extLst>
          </p:cNvPr>
          <p:cNvSpPr/>
          <p:nvPr/>
        </p:nvSpPr>
        <p:spPr>
          <a:xfrm>
            <a:off x="6061499" y="3069772"/>
            <a:ext cx="1425928" cy="409858"/>
          </a:xfrm>
          <a:prstGeom prst="rect">
            <a:avLst/>
          </a:prstGeom>
          <a:noFill/>
          <a:ln w="12700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4B50E6-A9A0-2F47-9E52-323B62503D4F}"/>
              </a:ext>
            </a:extLst>
          </p:cNvPr>
          <p:cNvSpPr txBox="1"/>
          <p:nvPr/>
        </p:nvSpPr>
        <p:spPr>
          <a:xfrm>
            <a:off x="7728374" y="1793512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RU</a:t>
            </a:r>
          </a:p>
          <a:p>
            <a:r>
              <a:rPr lang="en-US" sz="800" b="1" dirty="0"/>
              <a:t>DU</a:t>
            </a:r>
          </a:p>
          <a:p>
            <a:r>
              <a:rPr lang="en-US" sz="800" b="1" dirty="0"/>
              <a:t>CU</a:t>
            </a:r>
          </a:p>
        </p:txBody>
      </p: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034061F8-6620-0A44-8C51-89F93E9332BF}"/>
              </a:ext>
            </a:extLst>
          </p:cNvPr>
          <p:cNvCxnSpPr>
            <a:cxnSpLocks/>
          </p:cNvCxnSpPr>
          <p:nvPr/>
        </p:nvCxnSpPr>
        <p:spPr>
          <a:xfrm>
            <a:off x="8043916" y="2007611"/>
            <a:ext cx="208952" cy="46437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2" descr="Kubernetes Bootcamp">
            <a:extLst>
              <a:ext uri="{FF2B5EF4-FFF2-40B4-BE49-F238E27FC236}">
                <a16:creationId xmlns:a16="http://schemas.microsoft.com/office/drawing/2014/main" id="{6D350B3F-A0E0-6C40-ABAA-4A5FFFF04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4891" r="21995"/>
          <a:stretch/>
        </p:blipFill>
        <p:spPr bwMode="auto">
          <a:xfrm>
            <a:off x="8029562" y="2533626"/>
            <a:ext cx="522339" cy="5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30B00DD-941D-D845-AC6A-FE8F41ABBA8F}"/>
              </a:ext>
            </a:extLst>
          </p:cNvPr>
          <p:cNvSpPr txBox="1"/>
          <p:nvPr/>
        </p:nvSpPr>
        <p:spPr>
          <a:xfrm>
            <a:off x="8389021" y="25244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RIC</a:t>
            </a:r>
          </a:p>
          <a:p>
            <a:r>
              <a:rPr lang="en-US" sz="900" b="1" dirty="0"/>
              <a:t>   </a:t>
            </a:r>
            <a:r>
              <a:rPr lang="en-US" sz="900" b="1" dirty="0" err="1"/>
              <a:t>xApps</a:t>
            </a:r>
            <a:endParaRPr lang="en-US" sz="900" b="1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CE3C90E-705A-144F-B8E7-E7479BF1F2C1}"/>
              </a:ext>
            </a:extLst>
          </p:cNvPr>
          <p:cNvSpPr txBox="1"/>
          <p:nvPr/>
        </p:nvSpPr>
        <p:spPr>
          <a:xfrm>
            <a:off x="7850087" y="2977544"/>
            <a:ext cx="1013112" cy="28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Control Layer</a:t>
            </a:r>
          </a:p>
        </p:txBody>
      </p:sp>
      <p:pic>
        <p:nvPicPr>
          <p:cNvPr id="122" name="Picture 4" descr="Core Network Clipart Free Download">
            <a:extLst>
              <a:ext uri="{FF2B5EF4-FFF2-40B4-BE49-F238E27FC236}">
                <a16:creationId xmlns:a16="http://schemas.microsoft.com/office/drawing/2014/main" id="{C10978A3-EB57-444B-83C5-954CB8E0C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6335" r="17714" b="15660"/>
          <a:stretch/>
        </p:blipFill>
        <p:spPr bwMode="auto">
          <a:xfrm>
            <a:off x="8060705" y="4369157"/>
            <a:ext cx="475742" cy="49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1B21FE2-1D4A-9240-950F-C25848505889}"/>
              </a:ext>
            </a:extLst>
          </p:cNvPr>
          <p:cNvCxnSpPr>
            <a:cxnSpLocks/>
          </p:cNvCxnSpPr>
          <p:nvPr/>
        </p:nvCxnSpPr>
        <p:spPr>
          <a:xfrm>
            <a:off x="6976063" y="4690122"/>
            <a:ext cx="986492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EEAB2FB-98E9-234C-BCFF-1AE468F40072}"/>
              </a:ext>
            </a:extLst>
          </p:cNvPr>
          <p:cNvGrpSpPr/>
          <p:nvPr/>
        </p:nvGrpSpPr>
        <p:grpSpPr>
          <a:xfrm>
            <a:off x="7992836" y="3200241"/>
            <a:ext cx="989548" cy="776060"/>
            <a:chOff x="7992836" y="3200241"/>
            <a:chExt cx="989548" cy="776060"/>
          </a:xfrm>
        </p:grpSpPr>
        <p:pic>
          <p:nvPicPr>
            <p:cNvPr id="89" name="Google Shape;590;p82">
              <a:extLst>
                <a:ext uri="{FF2B5EF4-FFF2-40B4-BE49-F238E27FC236}">
                  <a16:creationId xmlns:a16="http://schemas.microsoft.com/office/drawing/2014/main" id="{8BE3EBBE-E99D-AE4E-968E-1811F560E798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334" t="488" r="40300" b="89274"/>
            <a:stretch/>
          </p:blipFill>
          <p:spPr>
            <a:xfrm>
              <a:off x="7992836" y="3489889"/>
              <a:ext cx="609895" cy="4864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4849A9B-922D-1C4B-9516-ACD3B2D40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790" y="3200241"/>
              <a:ext cx="0" cy="3218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B8BC66F-B89D-2C41-98BF-BC20306CDD67}"/>
                </a:ext>
              </a:extLst>
            </p:cNvPr>
            <p:cNvSpPr txBox="1"/>
            <p:nvPr/>
          </p:nvSpPr>
          <p:spPr>
            <a:xfrm>
              <a:off x="8279948" y="3273923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C00000"/>
                  </a:solidFill>
                </a:rPr>
                <a:t>Kubernetes </a:t>
              </a:r>
            </a:p>
            <a:p>
              <a:r>
                <a:rPr lang="en-US" sz="700" b="1" dirty="0">
                  <a:solidFill>
                    <a:srgbClr val="C00000"/>
                  </a:solidFill>
                </a:rPr>
                <a:t>Attacks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49B7BD4-AD5A-5847-8C79-B49508EB1919}"/>
              </a:ext>
            </a:extLst>
          </p:cNvPr>
          <p:cNvGrpSpPr/>
          <p:nvPr/>
        </p:nvGrpSpPr>
        <p:grpSpPr>
          <a:xfrm>
            <a:off x="6041571" y="692222"/>
            <a:ext cx="1004207" cy="1019568"/>
            <a:chOff x="6294663" y="1141258"/>
            <a:chExt cx="1004207" cy="10195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F994CC-989B-BA4E-BBF8-52A5DCCA04D0}"/>
                </a:ext>
              </a:extLst>
            </p:cNvPr>
            <p:cNvGrpSpPr/>
            <p:nvPr/>
          </p:nvGrpSpPr>
          <p:grpSpPr>
            <a:xfrm>
              <a:off x="6560621" y="1141258"/>
              <a:ext cx="550799" cy="550457"/>
              <a:chOff x="6579031" y="1325366"/>
              <a:chExt cx="550799" cy="550457"/>
            </a:xfrm>
          </p:grpSpPr>
          <p:pic>
            <p:nvPicPr>
              <p:cNvPr id="93" name="Google Shape;648;p88">
                <a:extLst>
                  <a:ext uri="{FF2B5EF4-FFF2-40B4-BE49-F238E27FC236}">
                    <a16:creationId xmlns:a16="http://schemas.microsoft.com/office/drawing/2014/main" id="{EC586588-3391-A14A-AF89-7A7E3A9D1127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317" t="6815" r="54905" b="69639"/>
              <a:stretch/>
            </p:blipFill>
            <p:spPr>
              <a:xfrm>
                <a:off x="6629630" y="1475680"/>
                <a:ext cx="500200" cy="400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Google Shape;611;p85">
                <a:extLst>
                  <a:ext uri="{FF2B5EF4-FFF2-40B4-BE49-F238E27FC236}">
                    <a16:creationId xmlns:a16="http://schemas.microsoft.com/office/drawing/2014/main" id="{2A1149F3-C373-6D49-9BA2-F48C6C1E3F79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82" r="87122" b="78925"/>
              <a:stretch/>
            </p:blipFill>
            <p:spPr>
              <a:xfrm>
                <a:off x="6579230" y="1448657"/>
                <a:ext cx="407197" cy="2808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D8D5CFC-B8F4-B744-B0E2-CAFAE91B6DC7}"/>
                  </a:ext>
                </a:extLst>
              </p:cNvPr>
              <p:cNvSpPr txBox="1"/>
              <p:nvPr/>
            </p:nvSpPr>
            <p:spPr>
              <a:xfrm>
                <a:off x="6579031" y="1325366"/>
                <a:ext cx="54096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Evil SDR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3080F3C-DB75-3F42-890D-E38BA3F2D067}"/>
                </a:ext>
              </a:extLst>
            </p:cNvPr>
            <p:cNvSpPr txBox="1"/>
            <p:nvPr/>
          </p:nvSpPr>
          <p:spPr>
            <a:xfrm>
              <a:off x="6294663" y="1637606"/>
              <a:ext cx="1004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Signal Injects</a:t>
              </a:r>
            </a:p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UE/</a:t>
              </a:r>
              <a:r>
                <a:rPr lang="en-US" sz="7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gNB</a:t>
              </a:r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DoS</a:t>
              </a:r>
            </a:p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Spoofing, Privacy</a:t>
              </a:r>
            </a:p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Geo-Tracking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EBFACF0-A089-6644-B1A5-771C1D8146FE}"/>
              </a:ext>
            </a:extLst>
          </p:cNvPr>
          <p:cNvSpPr txBox="1"/>
          <p:nvPr/>
        </p:nvSpPr>
        <p:spPr>
          <a:xfrm>
            <a:off x="8022666" y="4818971"/>
            <a:ext cx="59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IP / VoIP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01BBBB2-272D-074B-AA7E-2B2EFBF4F9C5}"/>
              </a:ext>
            </a:extLst>
          </p:cNvPr>
          <p:cNvCxnSpPr>
            <a:cxnSpLocks/>
          </p:cNvCxnSpPr>
          <p:nvPr/>
        </p:nvCxnSpPr>
        <p:spPr>
          <a:xfrm>
            <a:off x="6233474" y="2825228"/>
            <a:ext cx="1153645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2688AE6-80D6-DF4A-A20F-20D9633C59C6}"/>
              </a:ext>
            </a:extLst>
          </p:cNvPr>
          <p:cNvCxnSpPr>
            <a:cxnSpLocks/>
          </p:cNvCxnSpPr>
          <p:nvPr/>
        </p:nvCxnSpPr>
        <p:spPr>
          <a:xfrm>
            <a:off x="6216351" y="2957079"/>
            <a:ext cx="1160494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E6D23529-24CB-424D-A73F-34375230D2F5}"/>
              </a:ext>
            </a:extLst>
          </p:cNvPr>
          <p:cNvCxnSpPr>
            <a:cxnSpLocks/>
          </p:cNvCxnSpPr>
          <p:nvPr/>
        </p:nvCxnSpPr>
        <p:spPr>
          <a:xfrm>
            <a:off x="6226038" y="3211693"/>
            <a:ext cx="1181629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3AB5AFB-E048-174A-90A1-164E30D443E9}"/>
              </a:ext>
            </a:extLst>
          </p:cNvPr>
          <p:cNvCxnSpPr>
            <a:cxnSpLocks/>
          </p:cNvCxnSpPr>
          <p:nvPr/>
        </p:nvCxnSpPr>
        <p:spPr>
          <a:xfrm>
            <a:off x="6201777" y="3327272"/>
            <a:ext cx="1190479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4419B80-99E0-BF4D-9AB4-0F36EFAF8529}"/>
              </a:ext>
            </a:extLst>
          </p:cNvPr>
          <p:cNvCxnSpPr>
            <a:cxnSpLocks/>
          </p:cNvCxnSpPr>
          <p:nvPr/>
        </p:nvCxnSpPr>
        <p:spPr>
          <a:xfrm>
            <a:off x="6217878" y="3441873"/>
            <a:ext cx="1184652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B863E49-52F7-B84A-98D2-41C7A4D56E17}"/>
              </a:ext>
            </a:extLst>
          </p:cNvPr>
          <p:cNvCxnSpPr>
            <a:cxnSpLocks/>
          </p:cNvCxnSpPr>
          <p:nvPr/>
        </p:nvCxnSpPr>
        <p:spPr>
          <a:xfrm>
            <a:off x="6186055" y="3950099"/>
            <a:ext cx="1206201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355ED9A-2587-A545-B68E-EBA8492AAEF1}"/>
              </a:ext>
            </a:extLst>
          </p:cNvPr>
          <p:cNvCxnSpPr>
            <a:cxnSpLocks/>
          </p:cNvCxnSpPr>
          <p:nvPr/>
        </p:nvCxnSpPr>
        <p:spPr>
          <a:xfrm>
            <a:off x="6182343" y="4062678"/>
            <a:ext cx="1189365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8B63EE3-9C19-FA45-835F-A0557ECE114B}"/>
              </a:ext>
            </a:extLst>
          </p:cNvPr>
          <p:cNvCxnSpPr>
            <a:cxnSpLocks/>
          </p:cNvCxnSpPr>
          <p:nvPr/>
        </p:nvCxnSpPr>
        <p:spPr>
          <a:xfrm>
            <a:off x="6202444" y="4196827"/>
            <a:ext cx="1200086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4BB6AF6A-C97E-8A43-B14F-A7586D76F2C7}"/>
              </a:ext>
            </a:extLst>
          </p:cNvPr>
          <p:cNvCxnSpPr>
            <a:cxnSpLocks/>
          </p:cNvCxnSpPr>
          <p:nvPr/>
        </p:nvCxnSpPr>
        <p:spPr>
          <a:xfrm>
            <a:off x="6215865" y="4426008"/>
            <a:ext cx="1207214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D14178F-78E9-DD44-85A5-B505AD506DAC}"/>
              </a:ext>
            </a:extLst>
          </p:cNvPr>
          <p:cNvCxnSpPr>
            <a:cxnSpLocks/>
          </p:cNvCxnSpPr>
          <p:nvPr/>
        </p:nvCxnSpPr>
        <p:spPr>
          <a:xfrm>
            <a:off x="6202868" y="4312407"/>
            <a:ext cx="1184251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C2E3C5DE-04D2-D245-9CEA-383C9AD8E671}"/>
              </a:ext>
            </a:extLst>
          </p:cNvPr>
          <p:cNvSpPr txBox="1"/>
          <p:nvPr/>
        </p:nvSpPr>
        <p:spPr>
          <a:xfrm>
            <a:off x="6206958" y="2343926"/>
            <a:ext cx="7793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Config Acquisition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FC43D4A-55E2-4D4B-8353-B8708D3E3177}"/>
              </a:ext>
            </a:extLst>
          </p:cNvPr>
          <p:cNvSpPr txBox="1"/>
          <p:nvPr/>
        </p:nvSpPr>
        <p:spPr>
          <a:xfrm>
            <a:off x="6239838" y="2655350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Preamble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CA0F415-1CA8-BE40-991B-9C52092B0DFA}"/>
              </a:ext>
            </a:extLst>
          </p:cNvPr>
          <p:cNvSpPr txBox="1"/>
          <p:nvPr/>
        </p:nvSpPr>
        <p:spPr>
          <a:xfrm>
            <a:off x="6248399" y="2797476"/>
            <a:ext cx="5196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Response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816C1188-5AB7-CA46-88AA-8C223BB98976}"/>
              </a:ext>
            </a:extLst>
          </p:cNvPr>
          <p:cNvSpPr txBox="1"/>
          <p:nvPr/>
        </p:nvSpPr>
        <p:spPr>
          <a:xfrm>
            <a:off x="6241549" y="3042344"/>
            <a:ext cx="7601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Connect Request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D30ED27-FB76-2746-9876-F581AEFD29B5}"/>
              </a:ext>
            </a:extLst>
          </p:cNvPr>
          <p:cNvSpPr txBox="1"/>
          <p:nvPr/>
        </p:nvSpPr>
        <p:spPr>
          <a:xfrm>
            <a:off x="6255250" y="3163920"/>
            <a:ext cx="6783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Connect Setup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6C2CB88-140B-C543-87CC-D43C5F9E20DD}"/>
              </a:ext>
            </a:extLst>
          </p:cNvPr>
          <p:cNvSpPr txBox="1"/>
          <p:nvPr/>
        </p:nvSpPr>
        <p:spPr>
          <a:xfrm>
            <a:off x="6268948" y="3275224"/>
            <a:ext cx="6783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Setup Connect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D9CD243-C640-A34D-A2BA-92ED4C90867D}"/>
              </a:ext>
            </a:extLst>
          </p:cNvPr>
          <p:cNvSpPr txBox="1"/>
          <p:nvPr/>
        </p:nvSpPr>
        <p:spPr>
          <a:xfrm>
            <a:off x="6248403" y="3778658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Attach Request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09A9425-1C21-0640-806B-56E16C643249}"/>
              </a:ext>
            </a:extLst>
          </p:cNvPr>
          <p:cNvSpPr txBox="1"/>
          <p:nvPr/>
        </p:nvSpPr>
        <p:spPr>
          <a:xfrm>
            <a:off x="6236416" y="3895099"/>
            <a:ext cx="7024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Auth Procedure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075DE04-4AB0-674A-BBA1-AEA52FF5DE6B}"/>
              </a:ext>
            </a:extLst>
          </p:cNvPr>
          <p:cNvSpPr txBox="1"/>
          <p:nvPr/>
        </p:nvSpPr>
        <p:spPr>
          <a:xfrm>
            <a:off x="6232992" y="4156691"/>
            <a:ext cx="6447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Attach Accept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596D75-A012-4F40-894E-16B4EF80231D}"/>
              </a:ext>
            </a:extLst>
          </p:cNvPr>
          <p:cNvSpPr txBox="1"/>
          <p:nvPr/>
        </p:nvSpPr>
        <p:spPr>
          <a:xfrm>
            <a:off x="6231277" y="4264967"/>
            <a:ext cx="7344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Attach Complete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D2768E2-EA73-9948-AD4D-7A29C18CF2C0}"/>
              </a:ext>
            </a:extLst>
          </p:cNvPr>
          <p:cNvSpPr txBox="1"/>
          <p:nvPr/>
        </p:nvSpPr>
        <p:spPr>
          <a:xfrm>
            <a:off x="6229565" y="4016677"/>
            <a:ext cx="8338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Auth Security Mode</a:t>
            </a:r>
          </a:p>
        </p:txBody>
      </p:sp>
      <p:pic>
        <p:nvPicPr>
          <p:cNvPr id="107" name="Google Shape;676;p90">
            <a:extLst>
              <a:ext uri="{FF2B5EF4-FFF2-40B4-BE49-F238E27FC236}">
                <a16:creationId xmlns:a16="http://schemas.microsoft.com/office/drawing/2014/main" id="{0164291A-D41E-4640-94A1-3EA3ABCC6E0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43" t="55134" r="20237" b="36561"/>
          <a:stretch/>
        </p:blipFill>
        <p:spPr>
          <a:xfrm>
            <a:off x="6072944" y="3534310"/>
            <a:ext cx="1316740" cy="210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4398E3-2DF3-384C-A633-4371D180E1C6}"/>
              </a:ext>
            </a:extLst>
          </p:cNvPr>
          <p:cNvGrpSpPr/>
          <p:nvPr/>
        </p:nvGrpSpPr>
        <p:grpSpPr>
          <a:xfrm>
            <a:off x="7330475" y="815409"/>
            <a:ext cx="777822" cy="898141"/>
            <a:chOff x="7330475" y="815409"/>
            <a:chExt cx="777822" cy="89814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5898AA0-DB6E-0C45-BCFD-F41141BD451D}"/>
                </a:ext>
              </a:extLst>
            </p:cNvPr>
            <p:cNvGrpSpPr/>
            <p:nvPr/>
          </p:nvGrpSpPr>
          <p:grpSpPr>
            <a:xfrm>
              <a:off x="7330475" y="815409"/>
              <a:ext cx="777822" cy="793547"/>
              <a:chOff x="4793354" y="1212708"/>
              <a:chExt cx="777822" cy="793547"/>
            </a:xfrm>
          </p:grpSpPr>
          <p:pic>
            <p:nvPicPr>
              <p:cNvPr id="131" name="Google Shape;648;p88">
                <a:extLst>
                  <a:ext uri="{FF2B5EF4-FFF2-40B4-BE49-F238E27FC236}">
                    <a16:creationId xmlns:a16="http://schemas.microsoft.com/office/drawing/2014/main" id="{84A9C582-98CD-B44F-BEA5-639072602CEB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7643" t="5571" r="6278" b="57357"/>
              <a:stretch/>
            </p:blipFill>
            <p:spPr>
              <a:xfrm>
                <a:off x="4838828" y="1212708"/>
                <a:ext cx="375149" cy="5245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611;p85">
                <a:extLst>
                  <a:ext uri="{FF2B5EF4-FFF2-40B4-BE49-F238E27FC236}">
                    <a16:creationId xmlns:a16="http://schemas.microsoft.com/office/drawing/2014/main" id="{BFB88020-FAC0-C245-B305-3D4D7B094714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82" r="87122" b="78925"/>
              <a:stretch/>
            </p:blipFill>
            <p:spPr>
              <a:xfrm>
                <a:off x="4793354" y="1217646"/>
                <a:ext cx="407206" cy="282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EFA0D80-2418-E74D-867E-F72CBA4ED10A}"/>
                  </a:ext>
                </a:extLst>
              </p:cNvPr>
              <p:cNvSpPr txBox="1"/>
              <p:nvPr/>
            </p:nvSpPr>
            <p:spPr>
              <a:xfrm>
                <a:off x="5091558" y="1698478"/>
                <a:ext cx="479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err="1">
                    <a:solidFill>
                      <a:srgbClr val="C00000"/>
                    </a:solidFill>
                  </a:rPr>
                  <a:t>gNB</a:t>
                </a:r>
                <a:r>
                  <a:rPr lang="en-US" sz="700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sz="700" dirty="0">
                    <a:solidFill>
                      <a:srgbClr val="C00000"/>
                    </a:solidFill>
                  </a:rPr>
                  <a:t>Attacks</a:t>
                </a:r>
              </a:p>
            </p:txBody>
          </p:sp>
        </p:grp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4FC5A486-0080-1642-8C25-E257BC3FD4AE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>
              <a:off x="7541438" y="1387929"/>
              <a:ext cx="0" cy="325621"/>
            </a:xfrm>
            <a:prstGeom prst="straightConnector1">
              <a:avLst/>
            </a:prstGeom>
            <a:ln w="63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Google Shape;82;p17">
            <a:extLst>
              <a:ext uri="{FF2B5EF4-FFF2-40B4-BE49-F238E27FC236}">
                <a16:creationId xmlns:a16="http://schemas.microsoft.com/office/drawing/2014/main" id="{9168608F-DCB6-D64C-8371-A47EBE01F673}"/>
              </a:ext>
            </a:extLst>
          </p:cNvPr>
          <p:cNvSpPr txBox="1"/>
          <p:nvPr/>
        </p:nvSpPr>
        <p:spPr>
          <a:xfrm>
            <a:off x="332739" y="-8164"/>
            <a:ext cx="1582174" cy="78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Why</a:t>
            </a:r>
            <a:endParaRPr lang="en-US" sz="2000" b="1" dirty="0">
              <a:solidFill>
                <a:srgbClr val="005699"/>
              </a:solidFill>
              <a:latin typeface="Public Sans"/>
              <a:sym typeface="Public Sans"/>
            </a:endParaRPr>
          </a:p>
        </p:txBody>
      </p:sp>
      <p:graphicFrame>
        <p:nvGraphicFramePr>
          <p:cNvPr id="176" name="Table 9">
            <a:extLst>
              <a:ext uri="{FF2B5EF4-FFF2-40B4-BE49-F238E27FC236}">
                <a16:creationId xmlns:a16="http://schemas.microsoft.com/office/drawing/2014/main" id="{E8535503-8421-3E41-8199-A85B9E99D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939123"/>
              </p:ext>
            </p:extLst>
          </p:nvPr>
        </p:nvGraphicFramePr>
        <p:xfrm>
          <a:off x="79830" y="818981"/>
          <a:ext cx="4172856" cy="28254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396521067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55589675"/>
                    </a:ext>
                  </a:extLst>
                </a:gridCol>
                <a:gridCol w="486228">
                  <a:extLst>
                    <a:ext uri="{9D8B030D-6E8A-4147-A177-3AD203B41FA5}">
                      <a16:colId xmlns:a16="http://schemas.microsoft.com/office/drawing/2014/main" val="4071380986"/>
                    </a:ext>
                  </a:extLst>
                </a:gridCol>
                <a:gridCol w="413658">
                  <a:extLst>
                    <a:ext uri="{9D8B030D-6E8A-4147-A177-3AD203B41FA5}">
                      <a16:colId xmlns:a16="http://schemas.microsoft.com/office/drawing/2014/main" val="3677466782"/>
                    </a:ext>
                  </a:extLst>
                </a:gridCol>
                <a:gridCol w="1124856">
                  <a:extLst>
                    <a:ext uri="{9D8B030D-6E8A-4147-A177-3AD203B41FA5}">
                      <a16:colId xmlns:a16="http://schemas.microsoft.com/office/drawing/2014/main" val="1944897672"/>
                    </a:ext>
                  </a:extLst>
                </a:gridCol>
              </a:tblGrid>
              <a:tr h="23943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5G+ Attacks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Vector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Source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Victim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Class / Method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62961264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BTS Resource Depletion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err="1"/>
                        <a:t>gNB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DoS/ Resource Exhaustion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49889"/>
                  </a:ext>
                </a:extLst>
              </a:tr>
              <a:tr h="161813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DoS w/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rrc_conn_req</a:t>
                      </a:r>
                      <a:endParaRPr lang="en-US" sz="7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591243"/>
                  </a:ext>
                </a:extLst>
              </a:tr>
              <a:tr h="189088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DoS w/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rrc_reestablish</a:t>
                      </a:r>
                      <a:endParaRPr lang="en-US" sz="700" b="1" dirty="0">
                        <a:solidFill>
                          <a:srgbClr val="0432FF"/>
                        </a:solidFill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44014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DoS w/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rrc_resume_req</a:t>
                      </a:r>
                      <a:endParaRPr lang="en-US" sz="700" b="1" dirty="0">
                        <a:solidFill>
                          <a:srgbClr val="0432FF"/>
                        </a:solidFill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909663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Uplink DoS (bad MAC)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142895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Uplink DoS (bad IMSI)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040216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Upplink</a:t>
                      </a:r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 IMSI Extractor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342775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Downlink IMSI Extractor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230503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Variant Downlink IMSI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Extr</a:t>
                      </a:r>
                      <a:endParaRPr lang="en-US" sz="7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63432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Variant Downlink TMSI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Extr</a:t>
                      </a:r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436666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Null Cipher / Null Integrity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Privacy / Sig Injection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111521"/>
                  </a:ext>
                </a:extLst>
              </a:tr>
            </a:tbl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4704ECFA-C70B-6C4E-B2E4-3175BDE2B88D}"/>
              </a:ext>
            </a:extLst>
          </p:cNvPr>
          <p:cNvSpPr/>
          <p:nvPr/>
        </p:nvSpPr>
        <p:spPr>
          <a:xfrm>
            <a:off x="4267200" y="1132114"/>
            <a:ext cx="152400" cy="2402115"/>
          </a:xfrm>
          <a:prstGeom prst="rightBrac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4B50BF-7A5A-E143-A74B-23D0F2DE5B5C}"/>
              </a:ext>
            </a:extLst>
          </p:cNvPr>
          <p:cNvCxnSpPr>
            <a:cxnSpLocks/>
          </p:cNvCxnSpPr>
          <p:nvPr/>
        </p:nvCxnSpPr>
        <p:spPr>
          <a:xfrm>
            <a:off x="4455886" y="2358571"/>
            <a:ext cx="1059543" cy="899886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739EFC6B-1783-CE4A-B48C-65582AD641E7}"/>
              </a:ext>
            </a:extLst>
          </p:cNvPr>
          <p:cNvCxnSpPr>
            <a:cxnSpLocks/>
          </p:cNvCxnSpPr>
          <p:nvPr/>
        </p:nvCxnSpPr>
        <p:spPr>
          <a:xfrm>
            <a:off x="4412343" y="4078514"/>
            <a:ext cx="1088572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ight Brace 178">
            <a:extLst>
              <a:ext uri="{FF2B5EF4-FFF2-40B4-BE49-F238E27FC236}">
                <a16:creationId xmlns:a16="http://schemas.microsoft.com/office/drawing/2014/main" id="{DBC2A7DD-632D-2D42-B482-F1FA99471D14}"/>
              </a:ext>
            </a:extLst>
          </p:cNvPr>
          <p:cNvSpPr/>
          <p:nvPr/>
        </p:nvSpPr>
        <p:spPr>
          <a:xfrm>
            <a:off x="4296230" y="3708400"/>
            <a:ext cx="65314" cy="725714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008E0B-2AA6-6F4A-B560-AAF838F2ADFF}"/>
              </a:ext>
            </a:extLst>
          </p:cNvPr>
          <p:cNvGrpSpPr/>
          <p:nvPr/>
        </p:nvGrpSpPr>
        <p:grpSpPr>
          <a:xfrm>
            <a:off x="2024743" y="304800"/>
            <a:ext cx="2243752" cy="532748"/>
            <a:chOff x="2024743" y="304800"/>
            <a:chExt cx="2243752" cy="5327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A0B9BE-DE2F-9C4A-94EA-C7D582E2787D}"/>
                </a:ext>
              </a:extLst>
            </p:cNvPr>
            <p:cNvSpPr txBox="1"/>
            <p:nvPr/>
          </p:nvSpPr>
          <p:spPr>
            <a:xfrm>
              <a:off x="2024743" y="304800"/>
              <a:ext cx="2226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Recent Published Attacks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C0E940D-1DD3-3246-9E0D-FEF08C95C0D9}"/>
                </a:ext>
              </a:extLst>
            </p:cNvPr>
            <p:cNvSpPr txBox="1"/>
            <p:nvPr/>
          </p:nvSpPr>
          <p:spPr>
            <a:xfrm>
              <a:off x="3229428" y="529771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2019-2022</a:t>
              </a: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38998F0A-B77F-714C-BC23-581D78B05A5F}"/>
              </a:ext>
            </a:extLst>
          </p:cNvPr>
          <p:cNvSpPr txBox="1"/>
          <p:nvPr/>
        </p:nvSpPr>
        <p:spPr>
          <a:xfrm flipH="1">
            <a:off x="5304576" y="4534382"/>
            <a:ext cx="655168" cy="32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7030A0"/>
                </a:solidFill>
              </a:rPr>
              <a:t>DATA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1A57951F-E830-E447-B7D7-0A8C46C229FC}"/>
              </a:ext>
            </a:extLst>
          </p:cNvPr>
          <p:cNvSpPr txBox="1"/>
          <p:nvPr/>
        </p:nvSpPr>
        <p:spPr>
          <a:xfrm flipH="1">
            <a:off x="5285609" y="4821462"/>
            <a:ext cx="655168" cy="32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SMS</a:t>
            </a:r>
          </a:p>
        </p:txBody>
      </p:sp>
      <p:sp>
        <p:nvSpPr>
          <p:cNvPr id="183" name="Google Shape;81;p17">
            <a:extLst>
              <a:ext uri="{FF2B5EF4-FFF2-40B4-BE49-F238E27FC236}">
                <a16:creationId xmlns:a16="http://schemas.microsoft.com/office/drawing/2014/main" id="{411F62C3-6903-A740-A298-C969EA761B6C}"/>
              </a:ext>
            </a:extLst>
          </p:cNvPr>
          <p:cNvSpPr txBox="1"/>
          <p:nvPr/>
        </p:nvSpPr>
        <p:spPr>
          <a:xfrm>
            <a:off x="4318000" y="303889"/>
            <a:ext cx="4825999" cy="59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b="1" dirty="0">
                <a:solidFill>
                  <a:srgbClr val="005699"/>
                </a:solidFill>
                <a:latin typeface="Public Sans"/>
                <a:sym typeface="Public Sans"/>
              </a:rPr>
              <a:t>The Challenge</a:t>
            </a:r>
            <a:r>
              <a:rPr lang="e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Public Sans"/>
                <a:sym typeface="Public Sans"/>
              </a:rPr>
              <a:t> The Opportunity </a:t>
            </a:r>
            <a:endParaRPr sz="2400" b="1" dirty="0">
              <a:solidFill>
                <a:srgbClr val="005699"/>
              </a:solidFill>
              <a:latin typeface="Public Sans"/>
              <a:sym typeface="Public Sans"/>
            </a:endParaRPr>
          </a:p>
          <a:p>
            <a:pPr lvl="0">
              <a:lnSpc>
                <a:spcPct val="115000"/>
              </a:lnSpc>
            </a:pPr>
            <a:endParaRPr lang="en-US"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aphicFrame>
        <p:nvGraphicFramePr>
          <p:cNvPr id="101" name="Table 9">
            <a:extLst>
              <a:ext uri="{FF2B5EF4-FFF2-40B4-BE49-F238E27FC236}">
                <a16:creationId xmlns:a16="http://schemas.microsoft.com/office/drawing/2014/main" id="{F83BFE27-C389-6442-8287-419F8CFF0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42528"/>
              </p:ext>
            </p:extLst>
          </p:nvPr>
        </p:nvGraphicFramePr>
        <p:xfrm>
          <a:off x="82678" y="3647336"/>
          <a:ext cx="4172856" cy="875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396521067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55589675"/>
                    </a:ext>
                  </a:extLst>
                </a:gridCol>
                <a:gridCol w="486228">
                  <a:extLst>
                    <a:ext uri="{9D8B030D-6E8A-4147-A177-3AD203B41FA5}">
                      <a16:colId xmlns:a16="http://schemas.microsoft.com/office/drawing/2014/main" val="4071380986"/>
                    </a:ext>
                  </a:extLst>
                </a:gridCol>
                <a:gridCol w="413658">
                  <a:extLst>
                    <a:ext uri="{9D8B030D-6E8A-4147-A177-3AD203B41FA5}">
                      <a16:colId xmlns:a16="http://schemas.microsoft.com/office/drawing/2014/main" val="3677466782"/>
                    </a:ext>
                  </a:extLst>
                </a:gridCol>
                <a:gridCol w="1124856">
                  <a:extLst>
                    <a:ext uri="{9D8B030D-6E8A-4147-A177-3AD203B41FA5}">
                      <a16:colId xmlns:a16="http://schemas.microsoft.com/office/drawing/2014/main" val="1944897672"/>
                    </a:ext>
                  </a:extLst>
                </a:gridCol>
              </a:tblGrid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Downlink Dos </a:t>
                      </a:r>
                      <a:r>
                        <a:rPr lang="en-US" sz="700" b="1" dirty="0" err="1">
                          <a:solidFill>
                            <a:srgbClr val="C00000"/>
                          </a:solidFill>
                        </a:rPr>
                        <a:t>nas_attack_reject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08075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Downlink Dos  </a:t>
                      </a:r>
                      <a:r>
                        <a:rPr lang="en-US" sz="700" b="1" dirty="0" err="1">
                          <a:solidFill>
                            <a:srgbClr val="C00000"/>
                          </a:solidFill>
                        </a:rPr>
                        <a:t>nas_service</a:t>
                      </a:r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 reject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337837"/>
                  </a:ext>
                </a:extLst>
              </a:tr>
              <a:tr h="161813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Remote deregistration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Privacy / Replay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866432"/>
                  </a:ext>
                </a:extLst>
              </a:tr>
              <a:tr h="154218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 err="1">
                          <a:solidFill>
                            <a:srgbClr val="C00000"/>
                          </a:solidFill>
                        </a:rPr>
                        <a:t>Authe</a:t>
                      </a:r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 Sync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Privacy / Spoofing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88390"/>
                  </a:ext>
                </a:extLst>
              </a:tr>
            </a:tbl>
          </a:graphicData>
        </a:graphic>
      </p:graphicFrame>
      <p:sp>
        <p:nvSpPr>
          <p:cNvPr id="102" name="TextBox 101">
            <a:extLst>
              <a:ext uri="{FF2B5EF4-FFF2-40B4-BE49-F238E27FC236}">
                <a16:creationId xmlns:a16="http://schemas.microsoft.com/office/drawing/2014/main" id="{8DEB53DE-1B18-014E-84AD-498C5F17A88C}"/>
              </a:ext>
            </a:extLst>
          </p:cNvPr>
          <p:cNvSpPr txBox="1"/>
          <p:nvPr/>
        </p:nvSpPr>
        <p:spPr>
          <a:xfrm>
            <a:off x="7333407" y="2064479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/>
              <a:t>gNB</a:t>
            </a:r>
            <a:endParaRPr lang="en-US" sz="900" b="1" dirty="0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4AC9851-8D20-E14C-9898-50B2CF7689AF}"/>
              </a:ext>
            </a:extLst>
          </p:cNvPr>
          <p:cNvCxnSpPr>
            <a:cxnSpLocks/>
            <a:endCxn id="90" idx="3"/>
          </p:cNvCxnSpPr>
          <p:nvPr/>
        </p:nvCxnSpPr>
        <p:spPr>
          <a:xfrm flipH="1">
            <a:off x="6158854" y="1714500"/>
            <a:ext cx="274603" cy="254254"/>
          </a:xfrm>
          <a:prstGeom prst="straightConnector1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B4C39D3-7035-674B-B2B4-4B434A313A1F}"/>
              </a:ext>
            </a:extLst>
          </p:cNvPr>
          <p:cNvCxnSpPr>
            <a:cxnSpLocks/>
          </p:cNvCxnSpPr>
          <p:nvPr/>
        </p:nvCxnSpPr>
        <p:spPr>
          <a:xfrm>
            <a:off x="6928758" y="1711779"/>
            <a:ext cx="370113" cy="231322"/>
          </a:xfrm>
          <a:prstGeom prst="straightConnector1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Google Shape;83;p17"/>
          <p:cNvCxnSpPr/>
          <p:nvPr/>
        </p:nvCxnSpPr>
        <p:spPr>
          <a:xfrm>
            <a:off x="4727825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7"/>
          <p:cNvSpPr/>
          <p:nvPr/>
        </p:nvSpPr>
        <p:spPr>
          <a:xfrm>
            <a:off x="-800" y="4652800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1094013" y="4625500"/>
            <a:ext cx="3324511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850EF38-C747-2B41-A85E-A61018A24F9E}"/>
              </a:ext>
            </a:extLst>
          </p:cNvPr>
          <p:cNvSpPr/>
          <p:nvPr/>
        </p:nvSpPr>
        <p:spPr>
          <a:xfrm>
            <a:off x="4547508" y="742949"/>
            <a:ext cx="4767942" cy="4490357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0" name="Google Shape;676;p90">
            <a:extLst>
              <a:ext uri="{FF2B5EF4-FFF2-40B4-BE49-F238E27FC236}">
                <a16:creationId xmlns:a16="http://schemas.microsoft.com/office/drawing/2014/main" id="{B91DC4A7-0854-3C48-9311-5716523FFD5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54" r="73804" b="82727"/>
          <a:stretch/>
        </p:blipFill>
        <p:spPr>
          <a:xfrm>
            <a:off x="5692312" y="1679102"/>
            <a:ext cx="466542" cy="57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676;p90">
            <a:extLst>
              <a:ext uri="{FF2B5EF4-FFF2-40B4-BE49-F238E27FC236}">
                <a16:creationId xmlns:a16="http://schemas.microsoft.com/office/drawing/2014/main" id="{DF172452-D090-3843-9DA3-DED303449E0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44" r="3538" b="88635"/>
          <a:stretch/>
        </p:blipFill>
        <p:spPr>
          <a:xfrm>
            <a:off x="7289504" y="1713550"/>
            <a:ext cx="503867" cy="4340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388F5F-B632-4747-A9E0-37BAA7665D4E}"/>
              </a:ext>
            </a:extLst>
          </p:cNvPr>
          <p:cNvCxnSpPr>
            <a:cxnSpLocks/>
          </p:cNvCxnSpPr>
          <p:nvPr/>
        </p:nvCxnSpPr>
        <p:spPr>
          <a:xfrm>
            <a:off x="5970323" y="2302459"/>
            <a:ext cx="0" cy="27611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F420FA7-82FA-2D46-B93B-32C22CAF851B}"/>
              </a:ext>
            </a:extLst>
          </p:cNvPr>
          <p:cNvCxnSpPr>
            <a:cxnSpLocks/>
          </p:cNvCxnSpPr>
          <p:nvPr/>
        </p:nvCxnSpPr>
        <p:spPr>
          <a:xfrm>
            <a:off x="7559170" y="2319850"/>
            <a:ext cx="0" cy="277585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5201EDB6-91B8-4841-A88E-BA1FA5A401F5}"/>
              </a:ext>
            </a:extLst>
          </p:cNvPr>
          <p:cNvSpPr txBox="1"/>
          <p:nvPr/>
        </p:nvSpPr>
        <p:spPr>
          <a:xfrm>
            <a:off x="5521658" y="2372129"/>
            <a:ext cx="441130" cy="322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6C94263-87C2-9F48-B965-C8B4A4F7BD28}"/>
              </a:ext>
            </a:extLst>
          </p:cNvPr>
          <p:cNvSpPr txBox="1"/>
          <p:nvPr/>
        </p:nvSpPr>
        <p:spPr>
          <a:xfrm flipH="1">
            <a:off x="5277799" y="2715720"/>
            <a:ext cx="733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PRACH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0F7ADBB-F019-5046-899F-F7D9F984D258}"/>
              </a:ext>
            </a:extLst>
          </p:cNvPr>
          <p:cNvSpPr txBox="1"/>
          <p:nvPr/>
        </p:nvSpPr>
        <p:spPr>
          <a:xfrm flipH="1">
            <a:off x="5293749" y="3160446"/>
            <a:ext cx="655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432FF"/>
                </a:solidFill>
              </a:rPr>
              <a:t>RRC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7C068EA-9A2C-0D46-BCF2-A868F3BDCE07}"/>
              </a:ext>
            </a:extLst>
          </p:cNvPr>
          <p:cNvSpPr txBox="1"/>
          <p:nvPr/>
        </p:nvSpPr>
        <p:spPr>
          <a:xfrm flipH="1">
            <a:off x="5301774" y="3938811"/>
            <a:ext cx="655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C00000"/>
                </a:solidFill>
              </a:rPr>
              <a:t>NAS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0759202-D4BD-4849-AB41-ABB8383AED72}"/>
              </a:ext>
            </a:extLst>
          </p:cNvPr>
          <p:cNvSpPr/>
          <p:nvPr/>
        </p:nvSpPr>
        <p:spPr>
          <a:xfrm>
            <a:off x="6065142" y="4587411"/>
            <a:ext cx="1425928" cy="204118"/>
          </a:xfrm>
          <a:prstGeom prst="rect">
            <a:avLst/>
          </a:prstGeom>
          <a:noFill/>
          <a:ln w="952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B95D970-EDFD-7F41-B197-C8FBAF350AD1}"/>
              </a:ext>
            </a:extLst>
          </p:cNvPr>
          <p:cNvCxnSpPr>
            <a:cxnSpLocks/>
          </p:cNvCxnSpPr>
          <p:nvPr/>
        </p:nvCxnSpPr>
        <p:spPr>
          <a:xfrm flipH="1">
            <a:off x="6118365" y="2501464"/>
            <a:ext cx="1314988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6CCAB94-EAE0-1349-BC0E-0CD4F4AC5F1F}"/>
              </a:ext>
            </a:extLst>
          </p:cNvPr>
          <p:cNvSpPr/>
          <p:nvPr/>
        </p:nvSpPr>
        <p:spPr>
          <a:xfrm>
            <a:off x="6052530" y="2648526"/>
            <a:ext cx="1425928" cy="353168"/>
          </a:xfrm>
          <a:prstGeom prst="rect">
            <a:avLst/>
          </a:prstGeom>
          <a:noFill/>
          <a:ln w="95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5D9334F-B9D5-6749-886C-B2E4B1341A06}"/>
              </a:ext>
            </a:extLst>
          </p:cNvPr>
          <p:cNvSpPr/>
          <p:nvPr/>
        </p:nvSpPr>
        <p:spPr>
          <a:xfrm>
            <a:off x="6053837" y="4864813"/>
            <a:ext cx="1425928" cy="215211"/>
          </a:xfrm>
          <a:prstGeom prst="rect">
            <a:avLst/>
          </a:prstGeom>
          <a:noFill/>
          <a:ln w="952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108" name="Google Shape;676;p90">
            <a:extLst>
              <a:ext uri="{FF2B5EF4-FFF2-40B4-BE49-F238E27FC236}">
                <a16:creationId xmlns:a16="http://schemas.microsoft.com/office/drawing/2014/main" id="{BFABEEB8-8D53-3E46-A210-B42D8799A43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24" t="55053" r="5709" b="31793"/>
          <a:stretch/>
        </p:blipFill>
        <p:spPr>
          <a:xfrm>
            <a:off x="7339748" y="3479629"/>
            <a:ext cx="379355" cy="3719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D93A8C90-4A1A-0544-A62D-281B643227A8}"/>
              </a:ext>
            </a:extLst>
          </p:cNvPr>
          <p:cNvSpPr/>
          <p:nvPr/>
        </p:nvSpPr>
        <p:spPr>
          <a:xfrm>
            <a:off x="6054026" y="3821987"/>
            <a:ext cx="1425928" cy="647271"/>
          </a:xfrm>
          <a:prstGeom prst="rect">
            <a:avLst/>
          </a:prstGeom>
          <a:noFill/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DADE86-28E9-FC46-87F0-80C465CE5DCE}"/>
              </a:ext>
            </a:extLst>
          </p:cNvPr>
          <p:cNvSpPr/>
          <p:nvPr/>
        </p:nvSpPr>
        <p:spPr>
          <a:xfrm>
            <a:off x="6061499" y="3069772"/>
            <a:ext cx="1425928" cy="409858"/>
          </a:xfrm>
          <a:prstGeom prst="rect">
            <a:avLst/>
          </a:prstGeom>
          <a:noFill/>
          <a:ln w="12700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4B50E6-A9A0-2F47-9E52-323B62503D4F}"/>
              </a:ext>
            </a:extLst>
          </p:cNvPr>
          <p:cNvSpPr txBox="1"/>
          <p:nvPr/>
        </p:nvSpPr>
        <p:spPr>
          <a:xfrm>
            <a:off x="7728374" y="1793512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RU</a:t>
            </a:r>
          </a:p>
          <a:p>
            <a:r>
              <a:rPr lang="en-US" sz="800" b="1" dirty="0"/>
              <a:t>DU</a:t>
            </a:r>
          </a:p>
          <a:p>
            <a:r>
              <a:rPr lang="en-US" sz="800" b="1" dirty="0"/>
              <a:t>CU</a:t>
            </a:r>
          </a:p>
        </p:txBody>
      </p: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034061F8-6620-0A44-8C51-89F93E9332BF}"/>
              </a:ext>
            </a:extLst>
          </p:cNvPr>
          <p:cNvCxnSpPr>
            <a:cxnSpLocks/>
          </p:cNvCxnSpPr>
          <p:nvPr/>
        </p:nvCxnSpPr>
        <p:spPr>
          <a:xfrm>
            <a:off x="8043916" y="2007611"/>
            <a:ext cx="208952" cy="46437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2" descr="Kubernetes Bootcamp">
            <a:extLst>
              <a:ext uri="{FF2B5EF4-FFF2-40B4-BE49-F238E27FC236}">
                <a16:creationId xmlns:a16="http://schemas.microsoft.com/office/drawing/2014/main" id="{6D350B3F-A0E0-6C40-ABAA-4A5FFFF04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4891" r="21995"/>
          <a:stretch/>
        </p:blipFill>
        <p:spPr bwMode="auto">
          <a:xfrm>
            <a:off x="8029562" y="2533626"/>
            <a:ext cx="522339" cy="522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30B00DD-941D-D845-AC6A-FE8F41ABBA8F}"/>
              </a:ext>
            </a:extLst>
          </p:cNvPr>
          <p:cNvSpPr txBox="1"/>
          <p:nvPr/>
        </p:nvSpPr>
        <p:spPr>
          <a:xfrm>
            <a:off x="8389021" y="25244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RIC</a:t>
            </a:r>
          </a:p>
          <a:p>
            <a:r>
              <a:rPr lang="en-US" sz="900" b="1" dirty="0"/>
              <a:t>   </a:t>
            </a:r>
            <a:r>
              <a:rPr lang="en-US" sz="900" b="1" dirty="0" err="1"/>
              <a:t>xApps</a:t>
            </a:r>
            <a:endParaRPr lang="en-US" sz="900" b="1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CE3C90E-705A-144F-B8E7-E7479BF1F2C1}"/>
              </a:ext>
            </a:extLst>
          </p:cNvPr>
          <p:cNvSpPr txBox="1"/>
          <p:nvPr/>
        </p:nvSpPr>
        <p:spPr>
          <a:xfrm>
            <a:off x="7850087" y="2977544"/>
            <a:ext cx="1013112" cy="28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Control Layer</a:t>
            </a:r>
          </a:p>
        </p:txBody>
      </p:sp>
      <p:pic>
        <p:nvPicPr>
          <p:cNvPr id="122" name="Picture 4" descr="Core Network Clipart Free Download">
            <a:extLst>
              <a:ext uri="{FF2B5EF4-FFF2-40B4-BE49-F238E27FC236}">
                <a16:creationId xmlns:a16="http://schemas.microsoft.com/office/drawing/2014/main" id="{C10978A3-EB57-444B-83C5-954CB8E0C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6335" r="17714" b="15660"/>
          <a:stretch/>
        </p:blipFill>
        <p:spPr bwMode="auto">
          <a:xfrm>
            <a:off x="8060705" y="4369157"/>
            <a:ext cx="475742" cy="495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1B21FE2-1D4A-9240-950F-C25848505889}"/>
              </a:ext>
            </a:extLst>
          </p:cNvPr>
          <p:cNvCxnSpPr>
            <a:cxnSpLocks/>
          </p:cNvCxnSpPr>
          <p:nvPr/>
        </p:nvCxnSpPr>
        <p:spPr>
          <a:xfrm>
            <a:off x="6976063" y="4690122"/>
            <a:ext cx="986492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EEAB2FB-98E9-234C-BCFF-1AE468F40072}"/>
              </a:ext>
            </a:extLst>
          </p:cNvPr>
          <p:cNvGrpSpPr/>
          <p:nvPr/>
        </p:nvGrpSpPr>
        <p:grpSpPr>
          <a:xfrm>
            <a:off x="7992836" y="3200241"/>
            <a:ext cx="989548" cy="776060"/>
            <a:chOff x="7992836" y="3200241"/>
            <a:chExt cx="989548" cy="776060"/>
          </a:xfrm>
        </p:grpSpPr>
        <p:pic>
          <p:nvPicPr>
            <p:cNvPr id="89" name="Google Shape;590;p82">
              <a:extLst>
                <a:ext uri="{FF2B5EF4-FFF2-40B4-BE49-F238E27FC236}">
                  <a16:creationId xmlns:a16="http://schemas.microsoft.com/office/drawing/2014/main" id="{8BE3EBBE-E99D-AE4E-968E-1811F560E798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334" t="488" r="40300" b="89274"/>
            <a:stretch/>
          </p:blipFill>
          <p:spPr>
            <a:xfrm>
              <a:off x="7992836" y="3489889"/>
              <a:ext cx="609895" cy="4864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4849A9B-922D-1C4B-9516-ACD3B2D40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1790" y="3200241"/>
              <a:ext cx="0" cy="3218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B8BC66F-B89D-2C41-98BF-BC20306CDD67}"/>
                </a:ext>
              </a:extLst>
            </p:cNvPr>
            <p:cNvSpPr txBox="1"/>
            <p:nvPr/>
          </p:nvSpPr>
          <p:spPr>
            <a:xfrm>
              <a:off x="8279948" y="3273923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C00000"/>
                  </a:solidFill>
                </a:rPr>
                <a:t>Kubernetes </a:t>
              </a:r>
            </a:p>
            <a:p>
              <a:r>
                <a:rPr lang="en-US" sz="700" b="1" dirty="0">
                  <a:solidFill>
                    <a:srgbClr val="C00000"/>
                  </a:solidFill>
                </a:rPr>
                <a:t>Attacks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49B7BD4-AD5A-5847-8C79-B49508EB1919}"/>
              </a:ext>
            </a:extLst>
          </p:cNvPr>
          <p:cNvGrpSpPr/>
          <p:nvPr/>
        </p:nvGrpSpPr>
        <p:grpSpPr>
          <a:xfrm>
            <a:off x="6041571" y="692222"/>
            <a:ext cx="1004207" cy="1019568"/>
            <a:chOff x="6294663" y="1141258"/>
            <a:chExt cx="1004207" cy="10195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F994CC-989B-BA4E-BBF8-52A5DCCA04D0}"/>
                </a:ext>
              </a:extLst>
            </p:cNvPr>
            <p:cNvGrpSpPr/>
            <p:nvPr/>
          </p:nvGrpSpPr>
          <p:grpSpPr>
            <a:xfrm>
              <a:off x="6560621" y="1141258"/>
              <a:ext cx="550799" cy="550457"/>
              <a:chOff x="6579031" y="1325366"/>
              <a:chExt cx="550799" cy="550457"/>
            </a:xfrm>
          </p:grpSpPr>
          <p:pic>
            <p:nvPicPr>
              <p:cNvPr id="93" name="Google Shape;648;p88">
                <a:extLst>
                  <a:ext uri="{FF2B5EF4-FFF2-40B4-BE49-F238E27FC236}">
                    <a16:creationId xmlns:a16="http://schemas.microsoft.com/office/drawing/2014/main" id="{EC586588-3391-A14A-AF89-7A7E3A9D1127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317" t="6815" r="54905" b="69639"/>
              <a:stretch/>
            </p:blipFill>
            <p:spPr>
              <a:xfrm>
                <a:off x="6629630" y="1475680"/>
                <a:ext cx="500200" cy="400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Google Shape;611;p85">
                <a:extLst>
                  <a:ext uri="{FF2B5EF4-FFF2-40B4-BE49-F238E27FC236}">
                    <a16:creationId xmlns:a16="http://schemas.microsoft.com/office/drawing/2014/main" id="{2A1149F3-C373-6D49-9BA2-F48C6C1E3F79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82" r="87122" b="78925"/>
              <a:stretch/>
            </p:blipFill>
            <p:spPr>
              <a:xfrm>
                <a:off x="6579230" y="1448657"/>
                <a:ext cx="407197" cy="2808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D8D5CFC-B8F4-B744-B0E2-CAFAE91B6DC7}"/>
                  </a:ext>
                </a:extLst>
              </p:cNvPr>
              <p:cNvSpPr txBox="1"/>
              <p:nvPr/>
            </p:nvSpPr>
            <p:spPr>
              <a:xfrm>
                <a:off x="6579031" y="1325366"/>
                <a:ext cx="54096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Evil SDR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3080F3C-DB75-3F42-890D-E38BA3F2D067}"/>
                </a:ext>
              </a:extLst>
            </p:cNvPr>
            <p:cNvSpPr txBox="1"/>
            <p:nvPr/>
          </p:nvSpPr>
          <p:spPr>
            <a:xfrm>
              <a:off x="6294663" y="1637606"/>
              <a:ext cx="1004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Signal Injects</a:t>
              </a:r>
            </a:p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UE/</a:t>
              </a:r>
              <a:r>
                <a:rPr lang="en-US" sz="7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gNB</a:t>
              </a:r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DoS</a:t>
              </a:r>
            </a:p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Spoofing, Privacy</a:t>
              </a:r>
            </a:p>
            <a:p>
              <a:pPr algn="ctr"/>
              <a:r>
                <a:rPr lang="en-US" sz="7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Geo-Tracking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EBFACF0-A089-6644-B1A5-771C1D8146FE}"/>
              </a:ext>
            </a:extLst>
          </p:cNvPr>
          <p:cNvSpPr txBox="1"/>
          <p:nvPr/>
        </p:nvSpPr>
        <p:spPr>
          <a:xfrm>
            <a:off x="8022666" y="4818971"/>
            <a:ext cx="59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IP / VoIP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01BBBB2-272D-074B-AA7E-2B2EFBF4F9C5}"/>
              </a:ext>
            </a:extLst>
          </p:cNvPr>
          <p:cNvCxnSpPr>
            <a:cxnSpLocks/>
          </p:cNvCxnSpPr>
          <p:nvPr/>
        </p:nvCxnSpPr>
        <p:spPr>
          <a:xfrm>
            <a:off x="6233474" y="2825228"/>
            <a:ext cx="1153645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2688AE6-80D6-DF4A-A20F-20D9633C59C6}"/>
              </a:ext>
            </a:extLst>
          </p:cNvPr>
          <p:cNvCxnSpPr>
            <a:cxnSpLocks/>
          </p:cNvCxnSpPr>
          <p:nvPr/>
        </p:nvCxnSpPr>
        <p:spPr>
          <a:xfrm>
            <a:off x="6216351" y="2957079"/>
            <a:ext cx="1160494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E6D23529-24CB-424D-A73F-34375230D2F5}"/>
              </a:ext>
            </a:extLst>
          </p:cNvPr>
          <p:cNvCxnSpPr>
            <a:cxnSpLocks/>
          </p:cNvCxnSpPr>
          <p:nvPr/>
        </p:nvCxnSpPr>
        <p:spPr>
          <a:xfrm>
            <a:off x="6226038" y="3211693"/>
            <a:ext cx="1181629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3AB5AFB-E048-174A-90A1-164E30D443E9}"/>
              </a:ext>
            </a:extLst>
          </p:cNvPr>
          <p:cNvCxnSpPr>
            <a:cxnSpLocks/>
          </p:cNvCxnSpPr>
          <p:nvPr/>
        </p:nvCxnSpPr>
        <p:spPr>
          <a:xfrm>
            <a:off x="6201777" y="3327272"/>
            <a:ext cx="1190479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4419B80-99E0-BF4D-9AB4-0F36EFAF8529}"/>
              </a:ext>
            </a:extLst>
          </p:cNvPr>
          <p:cNvCxnSpPr>
            <a:cxnSpLocks/>
          </p:cNvCxnSpPr>
          <p:nvPr/>
        </p:nvCxnSpPr>
        <p:spPr>
          <a:xfrm>
            <a:off x="6217878" y="3441873"/>
            <a:ext cx="1184652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B863E49-52F7-B84A-98D2-41C7A4D56E17}"/>
              </a:ext>
            </a:extLst>
          </p:cNvPr>
          <p:cNvCxnSpPr>
            <a:cxnSpLocks/>
          </p:cNvCxnSpPr>
          <p:nvPr/>
        </p:nvCxnSpPr>
        <p:spPr>
          <a:xfrm>
            <a:off x="6186055" y="3950099"/>
            <a:ext cx="1206201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355ED9A-2587-A545-B68E-EBA8492AAEF1}"/>
              </a:ext>
            </a:extLst>
          </p:cNvPr>
          <p:cNvCxnSpPr>
            <a:cxnSpLocks/>
          </p:cNvCxnSpPr>
          <p:nvPr/>
        </p:nvCxnSpPr>
        <p:spPr>
          <a:xfrm>
            <a:off x="6182343" y="4062678"/>
            <a:ext cx="1189365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8B63EE3-9C19-FA45-835F-A0557ECE114B}"/>
              </a:ext>
            </a:extLst>
          </p:cNvPr>
          <p:cNvCxnSpPr>
            <a:cxnSpLocks/>
          </p:cNvCxnSpPr>
          <p:nvPr/>
        </p:nvCxnSpPr>
        <p:spPr>
          <a:xfrm>
            <a:off x="6202444" y="4196827"/>
            <a:ext cx="1200086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4BB6AF6A-C97E-8A43-B14F-A7586D76F2C7}"/>
              </a:ext>
            </a:extLst>
          </p:cNvPr>
          <p:cNvCxnSpPr>
            <a:cxnSpLocks/>
          </p:cNvCxnSpPr>
          <p:nvPr/>
        </p:nvCxnSpPr>
        <p:spPr>
          <a:xfrm>
            <a:off x="6215865" y="4426008"/>
            <a:ext cx="1207214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D14178F-78E9-DD44-85A5-B505AD506DAC}"/>
              </a:ext>
            </a:extLst>
          </p:cNvPr>
          <p:cNvCxnSpPr>
            <a:cxnSpLocks/>
          </p:cNvCxnSpPr>
          <p:nvPr/>
        </p:nvCxnSpPr>
        <p:spPr>
          <a:xfrm>
            <a:off x="6202868" y="4312407"/>
            <a:ext cx="1184251" cy="0"/>
          </a:xfrm>
          <a:prstGeom prst="straightConnector1">
            <a:avLst/>
          </a:prstGeom>
          <a:ln w="63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C2E3C5DE-04D2-D245-9CEA-383C9AD8E671}"/>
              </a:ext>
            </a:extLst>
          </p:cNvPr>
          <p:cNvSpPr txBox="1"/>
          <p:nvPr/>
        </p:nvSpPr>
        <p:spPr>
          <a:xfrm>
            <a:off x="6206958" y="2343926"/>
            <a:ext cx="7793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Config Acquisition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FC43D4A-55E2-4D4B-8353-B8708D3E3177}"/>
              </a:ext>
            </a:extLst>
          </p:cNvPr>
          <p:cNvSpPr txBox="1"/>
          <p:nvPr/>
        </p:nvSpPr>
        <p:spPr>
          <a:xfrm>
            <a:off x="6239838" y="2655350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Preamble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CA0F415-1CA8-BE40-991B-9C52092B0DFA}"/>
              </a:ext>
            </a:extLst>
          </p:cNvPr>
          <p:cNvSpPr txBox="1"/>
          <p:nvPr/>
        </p:nvSpPr>
        <p:spPr>
          <a:xfrm>
            <a:off x="6248399" y="2797476"/>
            <a:ext cx="5196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Response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816C1188-5AB7-CA46-88AA-8C223BB98976}"/>
              </a:ext>
            </a:extLst>
          </p:cNvPr>
          <p:cNvSpPr txBox="1"/>
          <p:nvPr/>
        </p:nvSpPr>
        <p:spPr>
          <a:xfrm>
            <a:off x="6241549" y="3042344"/>
            <a:ext cx="7601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Connect Request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D30ED27-FB76-2746-9876-F581AEFD29B5}"/>
              </a:ext>
            </a:extLst>
          </p:cNvPr>
          <p:cNvSpPr txBox="1"/>
          <p:nvPr/>
        </p:nvSpPr>
        <p:spPr>
          <a:xfrm>
            <a:off x="6255250" y="3163920"/>
            <a:ext cx="6783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Connect Setup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6C2CB88-140B-C543-87CC-D43C5F9E20DD}"/>
              </a:ext>
            </a:extLst>
          </p:cNvPr>
          <p:cNvSpPr txBox="1"/>
          <p:nvPr/>
        </p:nvSpPr>
        <p:spPr>
          <a:xfrm>
            <a:off x="6268948" y="3275224"/>
            <a:ext cx="6783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Setup Connect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D9CD243-C640-A34D-A2BA-92ED4C90867D}"/>
              </a:ext>
            </a:extLst>
          </p:cNvPr>
          <p:cNvSpPr txBox="1"/>
          <p:nvPr/>
        </p:nvSpPr>
        <p:spPr>
          <a:xfrm>
            <a:off x="6248403" y="3778658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Attach Request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09A9425-1C21-0640-806B-56E16C643249}"/>
              </a:ext>
            </a:extLst>
          </p:cNvPr>
          <p:cNvSpPr txBox="1"/>
          <p:nvPr/>
        </p:nvSpPr>
        <p:spPr>
          <a:xfrm>
            <a:off x="6236416" y="3895099"/>
            <a:ext cx="7024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Auth Procedure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075DE04-4AB0-674A-BBA1-AEA52FF5DE6B}"/>
              </a:ext>
            </a:extLst>
          </p:cNvPr>
          <p:cNvSpPr txBox="1"/>
          <p:nvPr/>
        </p:nvSpPr>
        <p:spPr>
          <a:xfrm>
            <a:off x="6232992" y="4156691"/>
            <a:ext cx="6447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Attach Accept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596D75-A012-4F40-894E-16B4EF80231D}"/>
              </a:ext>
            </a:extLst>
          </p:cNvPr>
          <p:cNvSpPr txBox="1"/>
          <p:nvPr/>
        </p:nvSpPr>
        <p:spPr>
          <a:xfrm>
            <a:off x="6231277" y="4264967"/>
            <a:ext cx="7344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Attach Complete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D2768E2-EA73-9948-AD4D-7A29C18CF2C0}"/>
              </a:ext>
            </a:extLst>
          </p:cNvPr>
          <p:cNvSpPr txBox="1"/>
          <p:nvPr/>
        </p:nvSpPr>
        <p:spPr>
          <a:xfrm>
            <a:off x="6229565" y="4016677"/>
            <a:ext cx="8338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Arial Narrow" panose="020B0604020202020204" pitchFamily="34" charset="0"/>
                <a:ea typeface="Menlo" panose="020B0609030804020204" pitchFamily="49" charset="0"/>
                <a:cs typeface="Arial Narrow" panose="020B0604020202020204" pitchFamily="34" charset="0"/>
              </a:rPr>
              <a:t>Auth Security Mode</a:t>
            </a:r>
          </a:p>
        </p:txBody>
      </p:sp>
      <p:pic>
        <p:nvPicPr>
          <p:cNvPr id="107" name="Google Shape;676;p90">
            <a:extLst>
              <a:ext uri="{FF2B5EF4-FFF2-40B4-BE49-F238E27FC236}">
                <a16:creationId xmlns:a16="http://schemas.microsoft.com/office/drawing/2014/main" id="{0164291A-D41E-4640-94A1-3EA3ABCC6E0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43" t="55134" r="20237" b="36561"/>
          <a:stretch/>
        </p:blipFill>
        <p:spPr>
          <a:xfrm>
            <a:off x="6072944" y="3534310"/>
            <a:ext cx="1316740" cy="210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4398E3-2DF3-384C-A633-4371D180E1C6}"/>
              </a:ext>
            </a:extLst>
          </p:cNvPr>
          <p:cNvGrpSpPr/>
          <p:nvPr/>
        </p:nvGrpSpPr>
        <p:grpSpPr>
          <a:xfrm>
            <a:off x="7330475" y="815409"/>
            <a:ext cx="777822" cy="898141"/>
            <a:chOff x="7330475" y="815409"/>
            <a:chExt cx="777822" cy="898141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5898AA0-DB6E-0C45-BCFD-F41141BD451D}"/>
                </a:ext>
              </a:extLst>
            </p:cNvPr>
            <p:cNvGrpSpPr/>
            <p:nvPr/>
          </p:nvGrpSpPr>
          <p:grpSpPr>
            <a:xfrm>
              <a:off x="7330475" y="815409"/>
              <a:ext cx="777822" cy="793547"/>
              <a:chOff x="4793354" y="1212708"/>
              <a:chExt cx="777822" cy="793547"/>
            </a:xfrm>
          </p:grpSpPr>
          <p:pic>
            <p:nvPicPr>
              <p:cNvPr id="131" name="Google Shape;648;p88">
                <a:extLst>
                  <a:ext uri="{FF2B5EF4-FFF2-40B4-BE49-F238E27FC236}">
                    <a16:creationId xmlns:a16="http://schemas.microsoft.com/office/drawing/2014/main" id="{84A9C582-98CD-B44F-BEA5-639072602CEB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7643" t="5571" r="6278" b="57357"/>
              <a:stretch/>
            </p:blipFill>
            <p:spPr>
              <a:xfrm>
                <a:off x="4838828" y="1212708"/>
                <a:ext cx="375149" cy="5245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611;p85">
                <a:extLst>
                  <a:ext uri="{FF2B5EF4-FFF2-40B4-BE49-F238E27FC236}">
                    <a16:creationId xmlns:a16="http://schemas.microsoft.com/office/drawing/2014/main" id="{BFB88020-FAC0-C245-B305-3D4D7B094714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82" r="87122" b="78925"/>
              <a:stretch/>
            </p:blipFill>
            <p:spPr>
              <a:xfrm>
                <a:off x="4793354" y="1217646"/>
                <a:ext cx="407206" cy="2820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EFA0D80-2418-E74D-867E-F72CBA4ED10A}"/>
                  </a:ext>
                </a:extLst>
              </p:cNvPr>
              <p:cNvSpPr txBox="1"/>
              <p:nvPr/>
            </p:nvSpPr>
            <p:spPr>
              <a:xfrm>
                <a:off x="5091558" y="1698478"/>
                <a:ext cx="479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err="1">
                    <a:solidFill>
                      <a:srgbClr val="C00000"/>
                    </a:solidFill>
                  </a:rPr>
                  <a:t>gNB</a:t>
                </a:r>
                <a:r>
                  <a:rPr lang="en-US" sz="700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sz="700" dirty="0">
                    <a:solidFill>
                      <a:srgbClr val="C00000"/>
                    </a:solidFill>
                  </a:rPr>
                  <a:t>Attacks</a:t>
                </a:r>
              </a:p>
            </p:txBody>
          </p:sp>
        </p:grp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4FC5A486-0080-1642-8C25-E257BC3FD4AE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>
              <a:off x="7541438" y="1387929"/>
              <a:ext cx="0" cy="325621"/>
            </a:xfrm>
            <a:prstGeom prst="straightConnector1">
              <a:avLst/>
            </a:prstGeom>
            <a:ln w="63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Google Shape;82;p17">
            <a:extLst>
              <a:ext uri="{FF2B5EF4-FFF2-40B4-BE49-F238E27FC236}">
                <a16:creationId xmlns:a16="http://schemas.microsoft.com/office/drawing/2014/main" id="{9168608F-DCB6-D64C-8371-A47EBE01F673}"/>
              </a:ext>
            </a:extLst>
          </p:cNvPr>
          <p:cNvSpPr txBox="1"/>
          <p:nvPr/>
        </p:nvSpPr>
        <p:spPr>
          <a:xfrm>
            <a:off x="332739" y="-8164"/>
            <a:ext cx="1582174" cy="78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Why</a:t>
            </a:r>
            <a:endParaRPr lang="en-US" sz="2000" b="1" dirty="0">
              <a:solidFill>
                <a:srgbClr val="005699"/>
              </a:solidFill>
              <a:latin typeface="Public Sans"/>
              <a:sym typeface="Public Sans"/>
            </a:endParaRPr>
          </a:p>
        </p:txBody>
      </p:sp>
      <p:graphicFrame>
        <p:nvGraphicFramePr>
          <p:cNvPr id="176" name="Table 9">
            <a:extLst>
              <a:ext uri="{FF2B5EF4-FFF2-40B4-BE49-F238E27FC236}">
                <a16:creationId xmlns:a16="http://schemas.microsoft.com/office/drawing/2014/main" id="{E8535503-8421-3E41-8199-A85B9E99DA8D}"/>
              </a:ext>
            </a:extLst>
          </p:cNvPr>
          <p:cNvGraphicFramePr>
            <a:graphicFrameLocks noGrp="1"/>
          </p:cNvGraphicFramePr>
          <p:nvPr/>
        </p:nvGraphicFramePr>
        <p:xfrm>
          <a:off x="79830" y="818981"/>
          <a:ext cx="4172856" cy="28254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396521067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55589675"/>
                    </a:ext>
                  </a:extLst>
                </a:gridCol>
                <a:gridCol w="486228">
                  <a:extLst>
                    <a:ext uri="{9D8B030D-6E8A-4147-A177-3AD203B41FA5}">
                      <a16:colId xmlns:a16="http://schemas.microsoft.com/office/drawing/2014/main" val="4071380986"/>
                    </a:ext>
                  </a:extLst>
                </a:gridCol>
                <a:gridCol w="413658">
                  <a:extLst>
                    <a:ext uri="{9D8B030D-6E8A-4147-A177-3AD203B41FA5}">
                      <a16:colId xmlns:a16="http://schemas.microsoft.com/office/drawing/2014/main" val="3677466782"/>
                    </a:ext>
                  </a:extLst>
                </a:gridCol>
                <a:gridCol w="1124856">
                  <a:extLst>
                    <a:ext uri="{9D8B030D-6E8A-4147-A177-3AD203B41FA5}">
                      <a16:colId xmlns:a16="http://schemas.microsoft.com/office/drawing/2014/main" val="1944897672"/>
                    </a:ext>
                  </a:extLst>
                </a:gridCol>
              </a:tblGrid>
              <a:tr h="23943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5G+ Attacks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Vector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Source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Victim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/>
                        <a:t>Class / Method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62961264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BTS Resource Depletion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err="1"/>
                        <a:t>gNB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DoS/ Resource Exhaustion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49889"/>
                  </a:ext>
                </a:extLst>
              </a:tr>
              <a:tr h="161813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DoS w/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rrc_conn_req</a:t>
                      </a:r>
                      <a:endParaRPr lang="en-US" sz="7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591243"/>
                  </a:ext>
                </a:extLst>
              </a:tr>
              <a:tr h="189088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DoS w/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rrc_reestablish</a:t>
                      </a:r>
                      <a:endParaRPr lang="en-US" sz="700" b="1" dirty="0">
                        <a:solidFill>
                          <a:srgbClr val="0432FF"/>
                        </a:solidFill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44014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DoS w/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rrc_resume_req</a:t>
                      </a:r>
                      <a:endParaRPr lang="en-US" sz="700" b="1" dirty="0">
                        <a:solidFill>
                          <a:srgbClr val="0432FF"/>
                        </a:solidFill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909663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Uplink DoS (bad MAC)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142895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Uplink DoS (bad IMSI)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040216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Upplink</a:t>
                      </a:r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 IMSI Extractor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342775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Downlink IMSI Extractor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230503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Variant Downlink IMSI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Extr</a:t>
                      </a:r>
                      <a:endParaRPr lang="en-US" sz="7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63432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Variant Downlink TMSI </a:t>
                      </a:r>
                      <a:r>
                        <a:rPr lang="en-US" sz="700" b="1" dirty="0" err="1">
                          <a:solidFill>
                            <a:srgbClr val="0432FF"/>
                          </a:solidFill>
                        </a:rPr>
                        <a:t>Extr</a:t>
                      </a:r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Confidentiality / Sig Inject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436666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0432FF"/>
                          </a:solidFill>
                        </a:rPr>
                        <a:t>Null Cipher / Null Integrity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0432FF"/>
                          </a:solidFill>
                        </a:rPr>
                        <a:t>RRC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Privacy / Sig Injection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111521"/>
                  </a:ext>
                </a:extLst>
              </a:tr>
            </a:tbl>
          </a:graphicData>
        </a:graphic>
      </p:graphicFrame>
      <p:sp>
        <p:nvSpPr>
          <p:cNvPr id="10" name="Right Brace 9">
            <a:extLst>
              <a:ext uri="{FF2B5EF4-FFF2-40B4-BE49-F238E27FC236}">
                <a16:creationId xmlns:a16="http://schemas.microsoft.com/office/drawing/2014/main" id="{4704ECFA-C70B-6C4E-B2E4-3175BDE2B88D}"/>
              </a:ext>
            </a:extLst>
          </p:cNvPr>
          <p:cNvSpPr/>
          <p:nvPr/>
        </p:nvSpPr>
        <p:spPr>
          <a:xfrm>
            <a:off x="4267200" y="1132114"/>
            <a:ext cx="152400" cy="2402115"/>
          </a:xfrm>
          <a:prstGeom prst="rightBrac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4B50BF-7A5A-E143-A74B-23D0F2DE5B5C}"/>
              </a:ext>
            </a:extLst>
          </p:cNvPr>
          <p:cNvCxnSpPr>
            <a:cxnSpLocks/>
          </p:cNvCxnSpPr>
          <p:nvPr/>
        </p:nvCxnSpPr>
        <p:spPr>
          <a:xfrm>
            <a:off x="4455886" y="2358571"/>
            <a:ext cx="1059543" cy="899886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739EFC6B-1783-CE4A-B48C-65582AD641E7}"/>
              </a:ext>
            </a:extLst>
          </p:cNvPr>
          <p:cNvCxnSpPr>
            <a:cxnSpLocks/>
          </p:cNvCxnSpPr>
          <p:nvPr/>
        </p:nvCxnSpPr>
        <p:spPr>
          <a:xfrm>
            <a:off x="4412343" y="4078514"/>
            <a:ext cx="1088572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ight Brace 178">
            <a:extLst>
              <a:ext uri="{FF2B5EF4-FFF2-40B4-BE49-F238E27FC236}">
                <a16:creationId xmlns:a16="http://schemas.microsoft.com/office/drawing/2014/main" id="{DBC2A7DD-632D-2D42-B482-F1FA99471D14}"/>
              </a:ext>
            </a:extLst>
          </p:cNvPr>
          <p:cNvSpPr/>
          <p:nvPr/>
        </p:nvSpPr>
        <p:spPr>
          <a:xfrm>
            <a:off x="4296230" y="3708400"/>
            <a:ext cx="65314" cy="725714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008E0B-2AA6-6F4A-B560-AAF838F2ADFF}"/>
              </a:ext>
            </a:extLst>
          </p:cNvPr>
          <p:cNvGrpSpPr/>
          <p:nvPr/>
        </p:nvGrpSpPr>
        <p:grpSpPr>
          <a:xfrm>
            <a:off x="2024743" y="304800"/>
            <a:ext cx="2243752" cy="532748"/>
            <a:chOff x="2024743" y="304800"/>
            <a:chExt cx="2243752" cy="5327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A0B9BE-DE2F-9C4A-94EA-C7D582E2787D}"/>
                </a:ext>
              </a:extLst>
            </p:cNvPr>
            <p:cNvSpPr txBox="1"/>
            <p:nvPr/>
          </p:nvSpPr>
          <p:spPr>
            <a:xfrm>
              <a:off x="2024743" y="304800"/>
              <a:ext cx="2226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Recent Published Attacks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C0E940D-1DD3-3246-9E0D-FEF08C95C0D9}"/>
                </a:ext>
              </a:extLst>
            </p:cNvPr>
            <p:cNvSpPr txBox="1"/>
            <p:nvPr/>
          </p:nvSpPr>
          <p:spPr>
            <a:xfrm>
              <a:off x="3229428" y="529771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2019-2022</a:t>
              </a: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38998F0A-B77F-714C-BC23-581D78B05A5F}"/>
              </a:ext>
            </a:extLst>
          </p:cNvPr>
          <p:cNvSpPr txBox="1"/>
          <p:nvPr/>
        </p:nvSpPr>
        <p:spPr>
          <a:xfrm flipH="1">
            <a:off x="5304576" y="4534382"/>
            <a:ext cx="655168" cy="32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7030A0"/>
                </a:solidFill>
              </a:rPr>
              <a:t>DATA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1A57951F-E830-E447-B7D7-0A8C46C229FC}"/>
              </a:ext>
            </a:extLst>
          </p:cNvPr>
          <p:cNvSpPr txBox="1"/>
          <p:nvPr/>
        </p:nvSpPr>
        <p:spPr>
          <a:xfrm flipH="1">
            <a:off x="5285609" y="4821462"/>
            <a:ext cx="655168" cy="32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SMS</a:t>
            </a:r>
          </a:p>
        </p:txBody>
      </p:sp>
      <p:sp>
        <p:nvSpPr>
          <p:cNvPr id="183" name="Google Shape;81;p17">
            <a:extLst>
              <a:ext uri="{FF2B5EF4-FFF2-40B4-BE49-F238E27FC236}">
                <a16:creationId xmlns:a16="http://schemas.microsoft.com/office/drawing/2014/main" id="{411F62C3-6903-A740-A298-C969EA761B6C}"/>
              </a:ext>
            </a:extLst>
          </p:cNvPr>
          <p:cNvSpPr txBox="1"/>
          <p:nvPr/>
        </p:nvSpPr>
        <p:spPr>
          <a:xfrm>
            <a:off x="4318000" y="303889"/>
            <a:ext cx="4825999" cy="59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b="1" dirty="0">
                <a:solidFill>
                  <a:srgbClr val="005699"/>
                </a:solidFill>
                <a:latin typeface="Public Sans"/>
                <a:sym typeface="Public Sans"/>
              </a:rPr>
              <a:t>The Challenge</a:t>
            </a:r>
            <a:r>
              <a:rPr lang="e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Public Sans"/>
                <a:sym typeface="Public Sans"/>
              </a:rPr>
              <a:t> The Opportunity </a:t>
            </a:r>
            <a:endParaRPr sz="2400" b="1" dirty="0">
              <a:solidFill>
                <a:srgbClr val="005699"/>
              </a:solidFill>
              <a:latin typeface="Public Sans"/>
              <a:sym typeface="Public Sans"/>
            </a:endParaRPr>
          </a:p>
          <a:p>
            <a:pPr lvl="0">
              <a:lnSpc>
                <a:spcPct val="115000"/>
              </a:lnSpc>
            </a:pPr>
            <a:endParaRPr lang="en-US"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aphicFrame>
        <p:nvGraphicFramePr>
          <p:cNvPr id="101" name="Table 9">
            <a:extLst>
              <a:ext uri="{FF2B5EF4-FFF2-40B4-BE49-F238E27FC236}">
                <a16:creationId xmlns:a16="http://schemas.microsoft.com/office/drawing/2014/main" id="{F83BFE27-C389-6442-8287-419F8CFF0B58}"/>
              </a:ext>
            </a:extLst>
          </p:cNvPr>
          <p:cNvGraphicFramePr>
            <a:graphicFrameLocks noGrp="1"/>
          </p:cNvGraphicFramePr>
          <p:nvPr/>
        </p:nvGraphicFramePr>
        <p:xfrm>
          <a:off x="82678" y="3647336"/>
          <a:ext cx="4172856" cy="875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396521067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55589675"/>
                    </a:ext>
                  </a:extLst>
                </a:gridCol>
                <a:gridCol w="486228">
                  <a:extLst>
                    <a:ext uri="{9D8B030D-6E8A-4147-A177-3AD203B41FA5}">
                      <a16:colId xmlns:a16="http://schemas.microsoft.com/office/drawing/2014/main" val="4071380986"/>
                    </a:ext>
                  </a:extLst>
                </a:gridCol>
                <a:gridCol w="413658">
                  <a:extLst>
                    <a:ext uri="{9D8B030D-6E8A-4147-A177-3AD203B41FA5}">
                      <a16:colId xmlns:a16="http://schemas.microsoft.com/office/drawing/2014/main" val="3677466782"/>
                    </a:ext>
                  </a:extLst>
                </a:gridCol>
                <a:gridCol w="1124856">
                  <a:extLst>
                    <a:ext uri="{9D8B030D-6E8A-4147-A177-3AD203B41FA5}">
                      <a16:colId xmlns:a16="http://schemas.microsoft.com/office/drawing/2014/main" val="1944897672"/>
                    </a:ext>
                  </a:extLst>
                </a:gridCol>
              </a:tblGrid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Downlink Dos </a:t>
                      </a:r>
                      <a:r>
                        <a:rPr lang="en-US" sz="700" b="1" dirty="0" err="1">
                          <a:solidFill>
                            <a:srgbClr val="C00000"/>
                          </a:solidFill>
                        </a:rPr>
                        <a:t>nas_attack_reject</a:t>
                      </a:r>
                      <a:endParaRPr lang="en-US" sz="7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08075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Downlink Dos  </a:t>
                      </a:r>
                      <a:r>
                        <a:rPr lang="en-US" sz="700" b="1" dirty="0" err="1">
                          <a:solidFill>
                            <a:srgbClr val="C00000"/>
                          </a:solidFill>
                        </a:rPr>
                        <a:t>nas_service</a:t>
                      </a:r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 reject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SDR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600" b="1" dirty="0"/>
                        <a:t>DoS/Spoof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337837"/>
                  </a:ext>
                </a:extLst>
              </a:tr>
              <a:tr h="161813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Remote deregistration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Privacy / Replay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866432"/>
                  </a:ext>
                </a:extLst>
              </a:tr>
              <a:tr h="154218">
                <a:tc>
                  <a:txBody>
                    <a:bodyPr/>
                    <a:lstStyle/>
                    <a:p>
                      <a:pPr algn="r"/>
                      <a:r>
                        <a:rPr lang="en-US" sz="700" b="1" dirty="0" err="1">
                          <a:solidFill>
                            <a:srgbClr val="C00000"/>
                          </a:solidFill>
                        </a:rPr>
                        <a:t>Authe</a:t>
                      </a:r>
                      <a:r>
                        <a:rPr lang="en-US" sz="700" b="1" dirty="0">
                          <a:solidFill>
                            <a:srgbClr val="C00000"/>
                          </a:solidFill>
                        </a:rPr>
                        <a:t> Sync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rgbClr val="C00000"/>
                          </a:solidFill>
                        </a:rPr>
                        <a:t>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/>
                        <a:t>Privacy / Spoofing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88390"/>
                  </a:ext>
                </a:extLst>
              </a:tr>
            </a:tbl>
          </a:graphicData>
        </a:graphic>
      </p:graphicFrame>
      <p:sp>
        <p:nvSpPr>
          <p:cNvPr id="102" name="TextBox 101">
            <a:extLst>
              <a:ext uri="{FF2B5EF4-FFF2-40B4-BE49-F238E27FC236}">
                <a16:creationId xmlns:a16="http://schemas.microsoft.com/office/drawing/2014/main" id="{8DEB53DE-1B18-014E-84AD-498C5F17A88C}"/>
              </a:ext>
            </a:extLst>
          </p:cNvPr>
          <p:cNvSpPr txBox="1"/>
          <p:nvPr/>
        </p:nvSpPr>
        <p:spPr>
          <a:xfrm>
            <a:off x="7333407" y="2064479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/>
              <a:t>gNB</a:t>
            </a:r>
            <a:endParaRPr lang="en-US" sz="900" b="1" dirty="0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4AC9851-8D20-E14C-9898-50B2CF7689AF}"/>
              </a:ext>
            </a:extLst>
          </p:cNvPr>
          <p:cNvCxnSpPr>
            <a:cxnSpLocks/>
            <a:endCxn id="90" idx="3"/>
          </p:cNvCxnSpPr>
          <p:nvPr/>
        </p:nvCxnSpPr>
        <p:spPr>
          <a:xfrm flipH="1">
            <a:off x="6158854" y="1714500"/>
            <a:ext cx="274603" cy="254254"/>
          </a:xfrm>
          <a:prstGeom prst="straightConnector1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B4C39D3-7035-674B-B2B4-4B434A313A1F}"/>
              </a:ext>
            </a:extLst>
          </p:cNvPr>
          <p:cNvCxnSpPr>
            <a:cxnSpLocks/>
          </p:cNvCxnSpPr>
          <p:nvPr/>
        </p:nvCxnSpPr>
        <p:spPr>
          <a:xfrm>
            <a:off x="6928758" y="1711779"/>
            <a:ext cx="370113" cy="231322"/>
          </a:xfrm>
          <a:prstGeom prst="straightConnector1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AF0F9674-B8D5-924C-B0DF-6E41E232F6F1}"/>
              </a:ext>
            </a:extLst>
          </p:cNvPr>
          <p:cNvSpPr txBox="1"/>
          <p:nvPr/>
        </p:nvSpPr>
        <p:spPr>
          <a:xfrm>
            <a:off x="1590500" y="2158966"/>
            <a:ext cx="5416475" cy="954107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 infrastructures cannot see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attacks… let alone stop them</a:t>
            </a:r>
          </a:p>
        </p:txBody>
      </p:sp>
    </p:spTree>
    <p:extLst>
      <p:ext uri="{BB962C8B-B14F-4D97-AF65-F5344CB8AC3E}">
        <p14:creationId xmlns:p14="http://schemas.microsoft.com/office/powerpoint/2010/main" val="388578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3413305D-0CFB-D244-840E-B765AC76F708}"/>
              </a:ext>
            </a:extLst>
          </p:cNvPr>
          <p:cNvSpPr txBox="1"/>
          <p:nvPr/>
        </p:nvSpPr>
        <p:spPr>
          <a:xfrm>
            <a:off x="4318000" y="303889"/>
            <a:ext cx="4825999" cy="59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5699"/>
                </a:solidFill>
                <a:latin typeface="Public Sans"/>
                <a:ea typeface="Public Sans"/>
                <a:cs typeface="Public Sans"/>
                <a:sym typeface="Public Sans"/>
              </a:rPr>
              <a:t>The Opportunity </a:t>
            </a:r>
            <a:r>
              <a:rPr lang="e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Public Sans"/>
                <a:ea typeface="Public Sans"/>
                <a:cs typeface="Public Sans"/>
                <a:sym typeface="Public Sans"/>
              </a:rPr>
              <a:t>The Challenge</a:t>
            </a:r>
            <a:endParaRPr sz="1200" dirty="0">
              <a:solidFill>
                <a:schemeClr val="accent3">
                  <a:lumMod val="40000"/>
                  <a:lumOff val="60000"/>
                </a:schemeClr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lvl="0">
              <a:lnSpc>
                <a:spcPct val="115000"/>
              </a:lnSpc>
            </a:pPr>
            <a:endParaRPr lang="en-US"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" name="Google Shape;82;p17">
            <a:extLst>
              <a:ext uri="{FF2B5EF4-FFF2-40B4-BE49-F238E27FC236}">
                <a16:creationId xmlns:a16="http://schemas.microsoft.com/office/drawing/2014/main" id="{D3F82FD7-E90F-3F47-B662-34F4C2B6619E}"/>
              </a:ext>
            </a:extLst>
          </p:cNvPr>
          <p:cNvSpPr txBox="1"/>
          <p:nvPr/>
        </p:nvSpPr>
        <p:spPr>
          <a:xfrm>
            <a:off x="135763" y="1462430"/>
            <a:ext cx="4307504" cy="288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</a:t>
            </a:r>
            <a:r>
              <a:rPr lang="en-US" u="sng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industry-led</a:t>
            </a:r>
            <a:r>
              <a:rPr lang="en-US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redesign of 5G infrastructures using a software-defined abstraction offers  </a:t>
            </a:r>
          </a:p>
          <a:p>
            <a:pPr>
              <a:lnSpc>
                <a:spcPct val="115000"/>
              </a:lnSpc>
            </a:pPr>
            <a:endParaRPr lang="en-US" sz="11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288925" indent="-288925">
              <a:lnSpc>
                <a:spcPct val="115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5699"/>
                </a:solidFill>
                <a:latin typeface="Public Sans"/>
                <a:sym typeface="Public Sans"/>
              </a:rPr>
              <a:t> 1. Modular extensibility and open APIs </a:t>
            </a:r>
          </a:p>
          <a:p>
            <a:pPr marL="288925" indent="-288925">
              <a:lnSpc>
                <a:spcPct val="115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5699"/>
                </a:solidFill>
                <a:latin typeface="Public Sans"/>
                <a:sym typeface="Public Sans"/>
              </a:rPr>
              <a:t>2. Disaggregation between data and control planes</a:t>
            </a:r>
          </a:p>
        </p:txBody>
      </p:sp>
      <p:cxnSp>
        <p:nvCxnSpPr>
          <p:cNvPr id="6" name="Google Shape;83;p17">
            <a:extLst>
              <a:ext uri="{FF2B5EF4-FFF2-40B4-BE49-F238E27FC236}">
                <a16:creationId xmlns:a16="http://schemas.microsoft.com/office/drawing/2014/main" id="{2EA69051-55C1-544A-9148-E436FDF66337}"/>
              </a:ext>
            </a:extLst>
          </p:cNvPr>
          <p:cNvCxnSpPr/>
          <p:nvPr/>
        </p:nvCxnSpPr>
        <p:spPr>
          <a:xfrm>
            <a:off x="4727825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84;p17">
            <a:extLst>
              <a:ext uri="{FF2B5EF4-FFF2-40B4-BE49-F238E27FC236}">
                <a16:creationId xmlns:a16="http://schemas.microsoft.com/office/drawing/2014/main" id="{A6034B77-EBF6-4744-87EF-681762FD640C}"/>
              </a:ext>
            </a:extLst>
          </p:cNvPr>
          <p:cNvSpPr/>
          <p:nvPr/>
        </p:nvSpPr>
        <p:spPr>
          <a:xfrm>
            <a:off x="-800" y="4644636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85;p17">
            <a:extLst>
              <a:ext uri="{FF2B5EF4-FFF2-40B4-BE49-F238E27FC236}">
                <a16:creationId xmlns:a16="http://schemas.microsoft.com/office/drawing/2014/main" id="{1E0951EC-A3AE-B540-92A2-14883AE64C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BAC32E-CE6B-FD47-AFA7-FB43CD8A78DA}"/>
              </a:ext>
            </a:extLst>
          </p:cNvPr>
          <p:cNvSpPr txBox="1"/>
          <p:nvPr/>
        </p:nvSpPr>
        <p:spPr>
          <a:xfrm>
            <a:off x="4814771" y="755333"/>
            <a:ext cx="406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SD-RAN-based 5G+ infrastructures are 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extensible to 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D65201D-D057-7D42-AB10-3B0CA6C20BB4}"/>
              </a:ext>
            </a:extLst>
          </p:cNvPr>
          <p:cNvSpPr/>
          <p:nvPr/>
        </p:nvSpPr>
        <p:spPr>
          <a:xfrm rot="10800000">
            <a:off x="5998962" y="1590754"/>
            <a:ext cx="407216" cy="1695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EE0D3-BC2C-EE4B-8948-8065F1F2D628}"/>
              </a:ext>
            </a:extLst>
          </p:cNvPr>
          <p:cNvSpPr txBox="1"/>
          <p:nvPr/>
        </p:nvSpPr>
        <p:spPr>
          <a:xfrm>
            <a:off x="5098201" y="2124989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A Global</a:t>
            </a:r>
          </a:p>
          <a:p>
            <a:pPr algn="r"/>
            <a:r>
              <a:rPr lang="en-US" sz="1200" b="1" dirty="0"/>
              <a:t>Control</a:t>
            </a:r>
          </a:p>
          <a:p>
            <a:pPr algn="r"/>
            <a:r>
              <a:rPr lang="en-US" sz="1200" b="1" dirty="0"/>
              <a:t>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5F1AE-3D82-2049-802D-05057652EF67}"/>
              </a:ext>
            </a:extLst>
          </p:cNvPr>
          <p:cNvSpPr txBox="1"/>
          <p:nvPr/>
        </p:nvSpPr>
        <p:spPr>
          <a:xfrm>
            <a:off x="5446801" y="369967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Data</a:t>
            </a:r>
          </a:p>
          <a:p>
            <a:r>
              <a:rPr lang="en-US" sz="1200" b="1" dirty="0"/>
              <a:t>Plane</a:t>
            </a:r>
          </a:p>
        </p:txBody>
      </p:sp>
      <p:sp>
        <p:nvSpPr>
          <p:cNvPr id="16" name="Google Shape;82;p17">
            <a:extLst>
              <a:ext uri="{FF2B5EF4-FFF2-40B4-BE49-F238E27FC236}">
                <a16:creationId xmlns:a16="http://schemas.microsoft.com/office/drawing/2014/main" id="{97D74B74-73A2-3245-9713-134A3E901C0A}"/>
              </a:ext>
            </a:extLst>
          </p:cNvPr>
          <p:cNvSpPr txBox="1"/>
          <p:nvPr/>
        </p:nvSpPr>
        <p:spPr>
          <a:xfrm>
            <a:off x="332739" y="0"/>
            <a:ext cx="1582174" cy="78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Why</a:t>
            </a:r>
            <a:endParaRPr lang="en-US" sz="2000" b="1" dirty="0">
              <a:solidFill>
                <a:srgbClr val="005699"/>
              </a:solidFill>
              <a:latin typeface="Public Sans"/>
              <a:sym typeface="Public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BDE259-E5C5-1542-AC58-05C46C8F7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07" y="646596"/>
            <a:ext cx="1794646" cy="769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831CA0-E179-5744-B0C1-AF2E9C4D1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856" y="1607804"/>
            <a:ext cx="2566837" cy="2716770"/>
          </a:xfrm>
          <a:prstGeom prst="rect">
            <a:avLst/>
          </a:prstGeom>
        </p:spPr>
      </p:pic>
      <p:sp>
        <p:nvSpPr>
          <p:cNvPr id="20" name="Right Brace 19">
            <a:extLst>
              <a:ext uri="{FF2B5EF4-FFF2-40B4-BE49-F238E27FC236}">
                <a16:creationId xmlns:a16="http://schemas.microsoft.com/office/drawing/2014/main" id="{16FC7907-BE93-3847-B69D-B87C4A58DD71}"/>
              </a:ext>
            </a:extLst>
          </p:cNvPr>
          <p:cNvSpPr/>
          <p:nvPr/>
        </p:nvSpPr>
        <p:spPr>
          <a:xfrm rot="10800000">
            <a:off x="6000755" y="3512371"/>
            <a:ext cx="407216" cy="8122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76;p16"/>
          <p:cNvSpPr txBox="1"/>
          <p:nvPr/>
        </p:nvSpPr>
        <p:spPr>
          <a:xfrm>
            <a:off x="6433457" y="4682650"/>
            <a:ext cx="2442768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253566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;p17">
            <a:extLst>
              <a:ext uri="{FF2B5EF4-FFF2-40B4-BE49-F238E27FC236}">
                <a16:creationId xmlns:a16="http://schemas.microsoft.com/office/drawing/2014/main" id="{3413305D-0CFB-D244-840E-B765AC76F708}"/>
              </a:ext>
            </a:extLst>
          </p:cNvPr>
          <p:cNvSpPr txBox="1"/>
          <p:nvPr/>
        </p:nvSpPr>
        <p:spPr>
          <a:xfrm>
            <a:off x="4318000" y="303889"/>
            <a:ext cx="4825999" cy="59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5699"/>
                </a:solidFill>
                <a:latin typeface="Public Sans"/>
                <a:ea typeface="Public Sans"/>
                <a:cs typeface="Public Sans"/>
                <a:sym typeface="Public Sans"/>
              </a:rPr>
              <a:t>The Opportunity </a:t>
            </a:r>
            <a:r>
              <a:rPr lang="en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Public Sans"/>
                <a:ea typeface="Public Sans"/>
                <a:cs typeface="Public Sans"/>
                <a:sym typeface="Public Sans"/>
              </a:rPr>
              <a:t>The Challenge</a:t>
            </a:r>
            <a:endParaRPr sz="1200" dirty="0">
              <a:solidFill>
                <a:schemeClr val="accent3">
                  <a:lumMod val="40000"/>
                  <a:lumOff val="60000"/>
                </a:schemeClr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lvl="0">
              <a:lnSpc>
                <a:spcPct val="115000"/>
              </a:lnSpc>
            </a:pPr>
            <a:endParaRPr lang="en-US"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" name="Google Shape;82;p17">
            <a:extLst>
              <a:ext uri="{FF2B5EF4-FFF2-40B4-BE49-F238E27FC236}">
                <a16:creationId xmlns:a16="http://schemas.microsoft.com/office/drawing/2014/main" id="{D3F82FD7-E90F-3F47-B662-34F4C2B6619E}"/>
              </a:ext>
            </a:extLst>
          </p:cNvPr>
          <p:cNvSpPr txBox="1"/>
          <p:nvPr/>
        </p:nvSpPr>
        <p:spPr>
          <a:xfrm>
            <a:off x="135763" y="1462430"/>
            <a:ext cx="4307504" cy="288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The </a:t>
            </a:r>
            <a:r>
              <a:rPr lang="en-US" u="sng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industry-led</a:t>
            </a:r>
            <a:r>
              <a:rPr lang="en-US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redesign of 5G infrastructures using a software-defined abstraction offers  </a:t>
            </a:r>
          </a:p>
          <a:p>
            <a:pPr>
              <a:lnSpc>
                <a:spcPct val="115000"/>
              </a:lnSpc>
            </a:pPr>
            <a:endParaRPr lang="en-US" sz="11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288925" indent="-288925">
              <a:lnSpc>
                <a:spcPct val="115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005699"/>
                </a:solidFill>
                <a:latin typeface="Public Sans"/>
                <a:sym typeface="Public Sans"/>
              </a:rPr>
              <a:t> 1. Modular extensibility and open APIs </a:t>
            </a:r>
          </a:p>
          <a:p>
            <a:pPr marL="288925" indent="-288925">
              <a:lnSpc>
                <a:spcPct val="115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5699"/>
                </a:solidFill>
                <a:latin typeface="Public Sans"/>
                <a:sym typeface="Public Sans"/>
              </a:rPr>
              <a:t>2. Disaggregation between data and control planes</a:t>
            </a:r>
          </a:p>
        </p:txBody>
      </p:sp>
      <p:cxnSp>
        <p:nvCxnSpPr>
          <p:cNvPr id="6" name="Google Shape;83;p17">
            <a:extLst>
              <a:ext uri="{FF2B5EF4-FFF2-40B4-BE49-F238E27FC236}">
                <a16:creationId xmlns:a16="http://schemas.microsoft.com/office/drawing/2014/main" id="{2EA69051-55C1-544A-9148-E436FDF66337}"/>
              </a:ext>
            </a:extLst>
          </p:cNvPr>
          <p:cNvCxnSpPr/>
          <p:nvPr/>
        </p:nvCxnSpPr>
        <p:spPr>
          <a:xfrm>
            <a:off x="4727825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84;p17">
            <a:extLst>
              <a:ext uri="{FF2B5EF4-FFF2-40B4-BE49-F238E27FC236}">
                <a16:creationId xmlns:a16="http://schemas.microsoft.com/office/drawing/2014/main" id="{A6034B77-EBF6-4744-87EF-681762FD640C}"/>
              </a:ext>
            </a:extLst>
          </p:cNvPr>
          <p:cNvSpPr/>
          <p:nvPr/>
        </p:nvSpPr>
        <p:spPr>
          <a:xfrm>
            <a:off x="-800" y="4644636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85;p17">
            <a:extLst>
              <a:ext uri="{FF2B5EF4-FFF2-40B4-BE49-F238E27FC236}">
                <a16:creationId xmlns:a16="http://schemas.microsoft.com/office/drawing/2014/main" id="{1E0951EC-A3AE-B540-92A2-14883AE64C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BAC32E-CE6B-FD47-AFA7-FB43CD8A78DA}"/>
              </a:ext>
            </a:extLst>
          </p:cNvPr>
          <p:cNvSpPr txBox="1"/>
          <p:nvPr/>
        </p:nvSpPr>
        <p:spPr>
          <a:xfrm>
            <a:off x="4814771" y="755333"/>
            <a:ext cx="406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SD-RAN-based 5G+ infrastructures are 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extensible to 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ED65201D-D057-7D42-AB10-3B0CA6C20BB4}"/>
              </a:ext>
            </a:extLst>
          </p:cNvPr>
          <p:cNvSpPr/>
          <p:nvPr/>
        </p:nvSpPr>
        <p:spPr>
          <a:xfrm rot="10800000">
            <a:off x="5998962" y="1590754"/>
            <a:ext cx="407216" cy="1695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EE0D3-BC2C-EE4B-8948-8065F1F2D628}"/>
              </a:ext>
            </a:extLst>
          </p:cNvPr>
          <p:cNvSpPr txBox="1"/>
          <p:nvPr/>
        </p:nvSpPr>
        <p:spPr>
          <a:xfrm>
            <a:off x="5098201" y="2124989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A Global</a:t>
            </a:r>
          </a:p>
          <a:p>
            <a:pPr algn="r"/>
            <a:r>
              <a:rPr lang="en-US" sz="1200" b="1" dirty="0"/>
              <a:t>Control</a:t>
            </a:r>
          </a:p>
          <a:p>
            <a:pPr algn="r"/>
            <a:r>
              <a:rPr lang="en-US" sz="1200" b="1" dirty="0"/>
              <a:t>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5F1AE-3D82-2049-802D-05057652EF67}"/>
              </a:ext>
            </a:extLst>
          </p:cNvPr>
          <p:cNvSpPr txBox="1"/>
          <p:nvPr/>
        </p:nvSpPr>
        <p:spPr>
          <a:xfrm>
            <a:off x="5446801" y="369967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Data</a:t>
            </a:r>
          </a:p>
          <a:p>
            <a:r>
              <a:rPr lang="en-US" sz="1200" b="1" dirty="0"/>
              <a:t>Plane</a:t>
            </a:r>
          </a:p>
        </p:txBody>
      </p:sp>
      <p:sp>
        <p:nvSpPr>
          <p:cNvPr id="16" name="Google Shape;82;p17">
            <a:extLst>
              <a:ext uri="{FF2B5EF4-FFF2-40B4-BE49-F238E27FC236}">
                <a16:creationId xmlns:a16="http://schemas.microsoft.com/office/drawing/2014/main" id="{97D74B74-73A2-3245-9713-134A3E901C0A}"/>
              </a:ext>
            </a:extLst>
          </p:cNvPr>
          <p:cNvSpPr txBox="1"/>
          <p:nvPr/>
        </p:nvSpPr>
        <p:spPr>
          <a:xfrm>
            <a:off x="332739" y="0"/>
            <a:ext cx="1582174" cy="78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Why</a:t>
            </a:r>
            <a:endParaRPr lang="en-US" sz="2000" b="1" dirty="0">
              <a:solidFill>
                <a:srgbClr val="005699"/>
              </a:solidFill>
              <a:latin typeface="Public Sans"/>
              <a:sym typeface="Public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BDE259-E5C5-1542-AC58-05C46C8F7E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07" y="646596"/>
            <a:ext cx="1794646" cy="769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831CA0-E179-5744-B0C1-AF2E9C4D1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856" y="1607804"/>
            <a:ext cx="2566837" cy="27167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D7BE69-4340-CB41-AB31-31833D94AD30}"/>
              </a:ext>
            </a:extLst>
          </p:cNvPr>
          <p:cNvSpPr txBox="1"/>
          <p:nvPr/>
        </p:nvSpPr>
        <p:spPr>
          <a:xfrm>
            <a:off x="1866647" y="2253017"/>
            <a:ext cx="5174233" cy="954107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Prior mobile architectures were </a:t>
            </a:r>
          </a:p>
          <a:p>
            <a:r>
              <a:rPr lang="en-US" dirty="0"/>
              <a:t>monolithic and closed systems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6FC7907-BE93-3847-B69D-B87C4A58DD71}"/>
              </a:ext>
            </a:extLst>
          </p:cNvPr>
          <p:cNvSpPr/>
          <p:nvPr/>
        </p:nvSpPr>
        <p:spPr>
          <a:xfrm rot="10800000">
            <a:off x="6000755" y="3512371"/>
            <a:ext cx="407216" cy="8122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76;p16"/>
          <p:cNvSpPr txBox="1"/>
          <p:nvPr/>
        </p:nvSpPr>
        <p:spPr>
          <a:xfrm>
            <a:off x="6433457" y="4682650"/>
            <a:ext cx="2442768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27398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165618" y="0"/>
            <a:ext cx="4245900" cy="82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How</a:t>
            </a:r>
            <a:endParaRPr sz="4800" b="1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cxnSp>
        <p:nvCxnSpPr>
          <p:cNvPr id="93" name="Google Shape;93;p18"/>
          <p:cNvCxnSpPr/>
          <p:nvPr/>
        </p:nvCxnSpPr>
        <p:spPr>
          <a:xfrm>
            <a:off x="4727825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8"/>
          <p:cNvSpPr/>
          <p:nvPr/>
        </p:nvSpPr>
        <p:spPr>
          <a:xfrm>
            <a:off x="-800" y="4652800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306825" y="4682650"/>
            <a:ext cx="656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6C42F69E-35EE-1D47-AE7B-250B86BBD90C}"/>
              </a:ext>
            </a:extLst>
          </p:cNvPr>
          <p:cNvSpPr/>
          <p:nvPr/>
        </p:nvSpPr>
        <p:spPr>
          <a:xfrm>
            <a:off x="180736" y="893814"/>
            <a:ext cx="2883947" cy="187405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9" name="Google Shape;368;p5">
            <a:extLst>
              <a:ext uri="{FF2B5EF4-FFF2-40B4-BE49-F238E27FC236}">
                <a16:creationId xmlns:a16="http://schemas.microsoft.com/office/drawing/2014/main" id="{D984BAE2-243C-8445-911A-B3A7EFBA1EAE}"/>
              </a:ext>
            </a:extLst>
          </p:cNvPr>
          <p:cNvPicPr preferRelativeResize="0"/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53" y="2479162"/>
            <a:ext cx="739425" cy="26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9F2C64B3-9EE2-8349-A11C-685600D31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4" y="1534835"/>
            <a:ext cx="2462940" cy="804592"/>
          </a:xfrm>
          <a:prstGeom prst="rect">
            <a:avLst/>
          </a:prstGeom>
        </p:spPr>
      </p:pic>
      <p:pic>
        <p:nvPicPr>
          <p:cNvPr id="209" name="Google Shape;333;p4">
            <a:extLst>
              <a:ext uri="{FF2B5EF4-FFF2-40B4-BE49-F238E27FC236}">
                <a16:creationId xmlns:a16="http://schemas.microsoft.com/office/drawing/2014/main" id="{F404470A-0370-5A43-88A3-55B9F0D6949E}"/>
              </a:ext>
            </a:extLst>
          </p:cNvPr>
          <p:cNvPicPr preferRelativeResize="0"/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63" t="18184" r="36006" b="19822"/>
          <a:stretch/>
        </p:blipFill>
        <p:spPr>
          <a:xfrm>
            <a:off x="202235" y="1021118"/>
            <a:ext cx="471103" cy="49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TextBox 215">
            <a:extLst>
              <a:ext uri="{FF2B5EF4-FFF2-40B4-BE49-F238E27FC236}">
                <a16:creationId xmlns:a16="http://schemas.microsoft.com/office/drawing/2014/main" id="{204EB8D3-C15E-2042-9D29-06F214298AE5}"/>
              </a:ext>
            </a:extLst>
          </p:cNvPr>
          <p:cNvSpPr txBox="1"/>
          <p:nvPr/>
        </p:nvSpPr>
        <p:spPr>
          <a:xfrm>
            <a:off x="6098291" y="305498"/>
            <a:ext cx="1329210" cy="58477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5699"/>
                </a:solidFill>
                <a:latin typeface="Public Sans"/>
              </a:rPr>
              <a:t>SERAN</a:t>
            </a:r>
          </a:p>
        </p:txBody>
      </p:sp>
      <p:sp>
        <p:nvSpPr>
          <p:cNvPr id="218" name="TextBox 176">
            <a:extLst>
              <a:ext uri="{FF2B5EF4-FFF2-40B4-BE49-F238E27FC236}">
                <a16:creationId xmlns:a16="http://schemas.microsoft.com/office/drawing/2014/main" id="{22AB0ECD-888D-FA40-93CA-BA4880FC235A}"/>
              </a:ext>
            </a:extLst>
          </p:cNvPr>
          <p:cNvSpPr txBox="1"/>
          <p:nvPr/>
        </p:nvSpPr>
        <p:spPr>
          <a:xfrm>
            <a:off x="1203800" y="852742"/>
            <a:ext cx="837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Control Plane</a:t>
            </a: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C58F979A-B63C-D344-BFAE-3EB44AEB0C1B}"/>
              </a:ext>
            </a:extLst>
          </p:cNvPr>
          <p:cNvSpPr/>
          <p:nvPr/>
        </p:nvSpPr>
        <p:spPr>
          <a:xfrm>
            <a:off x="1490691" y="2797758"/>
            <a:ext cx="148143" cy="466077"/>
          </a:xfrm>
          <a:prstGeom prst="upArrow">
            <a:avLst/>
          </a:pr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2" name="TextBox 118">
            <a:extLst>
              <a:ext uri="{FF2B5EF4-FFF2-40B4-BE49-F238E27FC236}">
                <a16:creationId xmlns:a16="http://schemas.microsoft.com/office/drawing/2014/main" id="{99D308FE-3B01-CF49-BC89-C07EB8AF23F8}"/>
              </a:ext>
            </a:extLst>
          </p:cNvPr>
          <p:cNvSpPr txBox="1"/>
          <p:nvPr/>
        </p:nvSpPr>
        <p:spPr>
          <a:xfrm>
            <a:off x="1032246" y="28695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 algn="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APIs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B9FAB52-182F-B644-B8F6-EAB098DBB9DE}"/>
              </a:ext>
            </a:extLst>
          </p:cNvPr>
          <p:cNvSpPr/>
          <p:nvPr/>
        </p:nvSpPr>
        <p:spPr>
          <a:xfrm>
            <a:off x="1339798" y="3468200"/>
            <a:ext cx="542627" cy="280223"/>
          </a:xfrm>
          <a:prstGeom prst="round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1647DD3-1BD1-6146-8439-E637FD8FEB49}"/>
              </a:ext>
            </a:extLst>
          </p:cNvPr>
          <p:cNvSpPr/>
          <p:nvPr/>
        </p:nvSpPr>
        <p:spPr>
          <a:xfrm>
            <a:off x="1354464" y="3781670"/>
            <a:ext cx="542627" cy="280223"/>
          </a:xfrm>
          <a:prstGeom prst="round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D0D692F-4834-A746-8F9A-E4D7B56E1104}"/>
              </a:ext>
            </a:extLst>
          </p:cNvPr>
          <p:cNvSpPr/>
          <p:nvPr/>
        </p:nvSpPr>
        <p:spPr>
          <a:xfrm>
            <a:off x="1364240" y="4095141"/>
            <a:ext cx="542627" cy="280223"/>
          </a:xfrm>
          <a:prstGeom prst="round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TextBox 110">
            <a:extLst>
              <a:ext uri="{FF2B5EF4-FFF2-40B4-BE49-F238E27FC236}">
                <a16:creationId xmlns:a16="http://schemas.microsoft.com/office/drawing/2014/main" id="{FA0933B3-FCD5-D240-8AE1-5267224F96BB}"/>
              </a:ext>
            </a:extLst>
          </p:cNvPr>
          <p:cNvSpPr txBox="1"/>
          <p:nvPr/>
        </p:nvSpPr>
        <p:spPr>
          <a:xfrm>
            <a:off x="1339327" y="3454313"/>
            <a:ext cx="532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</p:txBody>
      </p:sp>
      <p:sp>
        <p:nvSpPr>
          <p:cNvPr id="40" name="TextBox 111">
            <a:extLst>
              <a:ext uri="{FF2B5EF4-FFF2-40B4-BE49-F238E27FC236}">
                <a16:creationId xmlns:a16="http://schemas.microsoft.com/office/drawing/2014/main" id="{FC831AC3-CE00-0E4A-B84B-88CF2773DA90}"/>
              </a:ext>
            </a:extLst>
          </p:cNvPr>
          <p:cNvSpPr txBox="1"/>
          <p:nvPr/>
        </p:nvSpPr>
        <p:spPr>
          <a:xfrm>
            <a:off x="1344706" y="3760363"/>
            <a:ext cx="56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</a:p>
        </p:txBody>
      </p:sp>
      <p:sp>
        <p:nvSpPr>
          <p:cNvPr id="41" name="TextBox 112">
            <a:extLst>
              <a:ext uri="{FF2B5EF4-FFF2-40B4-BE49-F238E27FC236}">
                <a16:creationId xmlns:a16="http://schemas.microsoft.com/office/drawing/2014/main" id="{7ED989CE-A9A2-574C-9029-0E4C2E6F944F}"/>
              </a:ext>
            </a:extLst>
          </p:cNvPr>
          <p:cNvSpPr txBox="1"/>
          <p:nvPr/>
        </p:nvSpPr>
        <p:spPr>
          <a:xfrm>
            <a:off x="1416402" y="4069044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</a:p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</a:p>
        </p:txBody>
      </p:sp>
      <p:pic>
        <p:nvPicPr>
          <p:cNvPr id="42" name="Picture 41" descr="Buy Wholesale China Sector Antenna, Dual Polarization 14dbi 2.4ghz &amp; Sector  Antenna at USD 45 | Global Sources">
            <a:extLst>
              <a:ext uri="{FF2B5EF4-FFF2-40B4-BE49-F238E27FC236}">
                <a16:creationId xmlns:a16="http://schemas.microsoft.com/office/drawing/2014/main" id="{06AC3C57-172C-9C45-8562-AF415CC13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3577" r="40227" b="3577"/>
          <a:stretch/>
        </p:blipFill>
        <p:spPr bwMode="auto">
          <a:xfrm>
            <a:off x="1987877" y="3515054"/>
            <a:ext cx="307838" cy="78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F61439-6C2E-F948-A007-550BDD7EE6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84" t="65101" r="3548" b="21297"/>
          <a:stretch/>
        </p:blipFill>
        <p:spPr>
          <a:xfrm>
            <a:off x="2587353" y="3719352"/>
            <a:ext cx="202524" cy="353623"/>
          </a:xfrm>
          <a:prstGeom prst="rect">
            <a:avLst/>
          </a:prstGeom>
        </p:spPr>
      </p:pic>
      <p:sp>
        <p:nvSpPr>
          <p:cNvPr id="44" name="TextBox 115">
            <a:extLst>
              <a:ext uri="{FF2B5EF4-FFF2-40B4-BE49-F238E27FC236}">
                <a16:creationId xmlns:a16="http://schemas.microsoft.com/office/drawing/2014/main" id="{93DDA189-962F-9644-A5FB-F97E24B8337B}"/>
              </a:ext>
            </a:extLst>
          </p:cNvPr>
          <p:cNvSpPr txBox="1"/>
          <p:nvPr/>
        </p:nvSpPr>
        <p:spPr>
          <a:xfrm>
            <a:off x="2466100" y="40536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31F351-966B-D54B-A5F3-0A36595A21A4}"/>
              </a:ext>
            </a:extLst>
          </p:cNvPr>
          <p:cNvSpPr/>
          <p:nvPr/>
        </p:nvSpPr>
        <p:spPr>
          <a:xfrm>
            <a:off x="221865" y="3255712"/>
            <a:ext cx="2883947" cy="1185659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6" name="Picture 45" descr="Core Network Clipart Free Download">
            <a:extLst>
              <a:ext uri="{FF2B5EF4-FFF2-40B4-BE49-F238E27FC236}">
                <a16:creationId xmlns:a16="http://schemas.microsoft.com/office/drawing/2014/main" id="{407C258C-81DB-A24B-ACC5-1FB910584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6335" r="17714" b="15660"/>
          <a:stretch/>
        </p:blipFill>
        <p:spPr bwMode="auto">
          <a:xfrm>
            <a:off x="513500" y="3643364"/>
            <a:ext cx="488022" cy="5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SD-Core — SD-Core Docs 1.2.0-dev documentation">
            <a:extLst>
              <a:ext uri="{FF2B5EF4-FFF2-40B4-BE49-F238E27FC236}">
                <a16:creationId xmlns:a16="http://schemas.microsoft.com/office/drawing/2014/main" id="{2E7AF790-D45C-5D4E-A31F-31890F392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2" b="1"/>
          <a:stretch/>
        </p:blipFill>
        <p:spPr bwMode="auto">
          <a:xfrm>
            <a:off x="319075" y="4169787"/>
            <a:ext cx="997863" cy="1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167">
            <a:extLst>
              <a:ext uri="{FF2B5EF4-FFF2-40B4-BE49-F238E27FC236}">
                <a16:creationId xmlns:a16="http://schemas.microsoft.com/office/drawing/2014/main" id="{F041FB63-A680-334A-814E-4478986A8A95}"/>
              </a:ext>
            </a:extLst>
          </p:cNvPr>
          <p:cNvSpPr txBox="1"/>
          <p:nvPr/>
        </p:nvSpPr>
        <p:spPr>
          <a:xfrm>
            <a:off x="186903" y="3239789"/>
            <a:ext cx="705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Data Plane</a:t>
            </a:r>
          </a:p>
        </p:txBody>
      </p:sp>
      <p:sp>
        <p:nvSpPr>
          <p:cNvPr id="29" name="Google Shape;91;p18">
            <a:extLst>
              <a:ext uri="{FF2B5EF4-FFF2-40B4-BE49-F238E27FC236}">
                <a16:creationId xmlns:a16="http://schemas.microsoft.com/office/drawing/2014/main" id="{D9EFD6F3-5642-B843-BACF-E155F575FF46}"/>
              </a:ext>
            </a:extLst>
          </p:cNvPr>
          <p:cNvSpPr txBox="1"/>
          <p:nvPr/>
        </p:nvSpPr>
        <p:spPr>
          <a:xfrm>
            <a:off x="4630325" y="863647"/>
            <a:ext cx="43340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5699"/>
                </a:solidFill>
                <a:latin typeface="Public Sans"/>
                <a:ea typeface="Public Sans"/>
                <a:cs typeface="Public Sans"/>
                <a:sym typeface="Public Sans"/>
              </a:rPr>
              <a:t>Value Proposition</a:t>
            </a:r>
            <a:endParaRPr sz="2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MINIMAL cost to you, we can modularly insert some very critical security services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" sz="8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lang="en" sz="7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endParaRPr lang="en" sz="1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4630324" y="863647"/>
            <a:ext cx="4383047" cy="79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5699"/>
                </a:solidFill>
                <a:latin typeface="Public Sans"/>
                <a:ea typeface="Public Sans"/>
                <a:cs typeface="Public Sans"/>
                <a:sym typeface="Public Sans"/>
              </a:rPr>
              <a:t>Value Proposition</a:t>
            </a:r>
            <a:endParaRPr sz="2200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MINIMAL cost to you, we can modularly insert some very critical security services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endParaRPr lang="en" sz="1050" b="1" dirty="0">
              <a:solidFill>
                <a:schemeClr val="tx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cxnSp>
        <p:nvCxnSpPr>
          <p:cNvPr id="93" name="Google Shape;93;p18"/>
          <p:cNvCxnSpPr/>
          <p:nvPr/>
        </p:nvCxnSpPr>
        <p:spPr>
          <a:xfrm>
            <a:off x="4727825" y="745035"/>
            <a:ext cx="414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8"/>
          <p:cNvSpPr/>
          <p:nvPr/>
        </p:nvSpPr>
        <p:spPr>
          <a:xfrm>
            <a:off x="-800" y="4652800"/>
            <a:ext cx="9144000" cy="490800"/>
          </a:xfrm>
          <a:prstGeom prst="rect">
            <a:avLst/>
          </a:prstGeom>
          <a:solidFill>
            <a:srgbClr val="005699"/>
          </a:solidFill>
          <a:ln w="9525" cap="flat" cmpd="sng">
            <a:solidFill>
              <a:srgbClr val="005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5" y="4691162"/>
            <a:ext cx="1901450" cy="4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6508951" y="4682650"/>
            <a:ext cx="2367273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NSF’s Convergence Accelerator Curriculum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Phase 1</a:t>
            </a:r>
            <a:endParaRPr sz="8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45923944-A00D-C94F-8890-D8A4DFC374C3}"/>
              </a:ext>
            </a:extLst>
          </p:cNvPr>
          <p:cNvSpPr/>
          <p:nvPr/>
        </p:nvSpPr>
        <p:spPr>
          <a:xfrm>
            <a:off x="1339798" y="3468200"/>
            <a:ext cx="542627" cy="280223"/>
          </a:xfrm>
          <a:prstGeom prst="round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id="{92B8D4BA-9B5A-7F4B-8422-1738717BC859}"/>
              </a:ext>
            </a:extLst>
          </p:cNvPr>
          <p:cNvSpPr/>
          <p:nvPr/>
        </p:nvSpPr>
        <p:spPr>
          <a:xfrm>
            <a:off x="1354464" y="3781670"/>
            <a:ext cx="542627" cy="280223"/>
          </a:xfrm>
          <a:prstGeom prst="round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id="{50CF8CC2-7F0D-9649-AB2C-28B3103594B6}"/>
              </a:ext>
            </a:extLst>
          </p:cNvPr>
          <p:cNvSpPr/>
          <p:nvPr/>
        </p:nvSpPr>
        <p:spPr>
          <a:xfrm>
            <a:off x="1364240" y="4095141"/>
            <a:ext cx="542627" cy="280223"/>
          </a:xfrm>
          <a:prstGeom prst="round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1" name="TextBox 110">
            <a:extLst>
              <a:ext uri="{FF2B5EF4-FFF2-40B4-BE49-F238E27FC236}">
                <a16:creationId xmlns:a16="http://schemas.microsoft.com/office/drawing/2014/main" id="{4AD6CD23-2D31-F14A-94C6-C4D5210AF3D5}"/>
              </a:ext>
            </a:extLst>
          </p:cNvPr>
          <p:cNvSpPr txBox="1"/>
          <p:nvPr/>
        </p:nvSpPr>
        <p:spPr>
          <a:xfrm>
            <a:off x="1339327" y="3454313"/>
            <a:ext cx="532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</p:txBody>
      </p:sp>
      <p:sp>
        <p:nvSpPr>
          <p:cNvPr id="182" name="TextBox 111">
            <a:extLst>
              <a:ext uri="{FF2B5EF4-FFF2-40B4-BE49-F238E27FC236}">
                <a16:creationId xmlns:a16="http://schemas.microsoft.com/office/drawing/2014/main" id="{FF664D07-8FA5-004D-8D82-CB3A1F7B65DB}"/>
              </a:ext>
            </a:extLst>
          </p:cNvPr>
          <p:cNvSpPr txBox="1"/>
          <p:nvPr/>
        </p:nvSpPr>
        <p:spPr>
          <a:xfrm>
            <a:off x="1344706" y="3760363"/>
            <a:ext cx="56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</a:p>
        </p:txBody>
      </p:sp>
      <p:sp>
        <p:nvSpPr>
          <p:cNvPr id="183" name="TextBox 112">
            <a:extLst>
              <a:ext uri="{FF2B5EF4-FFF2-40B4-BE49-F238E27FC236}">
                <a16:creationId xmlns:a16="http://schemas.microsoft.com/office/drawing/2014/main" id="{AB7E8F92-BFA1-6148-AA31-9D217AA64574}"/>
              </a:ext>
            </a:extLst>
          </p:cNvPr>
          <p:cNvSpPr txBox="1"/>
          <p:nvPr/>
        </p:nvSpPr>
        <p:spPr>
          <a:xfrm>
            <a:off x="1416402" y="4069044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</a:p>
          <a:p>
            <a:pPr algn="ctr"/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</a:p>
        </p:txBody>
      </p:sp>
      <p:pic>
        <p:nvPicPr>
          <p:cNvPr id="184" name="Picture 183" descr="Buy Wholesale China Sector Antenna, Dual Polarization 14dbi 2.4ghz &amp; Sector  Antenna at USD 45 | Global Sources">
            <a:extLst>
              <a:ext uri="{FF2B5EF4-FFF2-40B4-BE49-F238E27FC236}">
                <a16:creationId xmlns:a16="http://schemas.microsoft.com/office/drawing/2014/main" id="{17AE834C-3633-D948-B563-24A884D01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3577" r="40227" b="3577"/>
          <a:stretch/>
        </p:blipFill>
        <p:spPr bwMode="auto">
          <a:xfrm>
            <a:off x="1987877" y="3515054"/>
            <a:ext cx="307838" cy="78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EA57A46D-28C2-AF4A-8031-15E6536C35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84" t="65101" r="3548" b="21297"/>
          <a:stretch/>
        </p:blipFill>
        <p:spPr>
          <a:xfrm>
            <a:off x="2587353" y="3719352"/>
            <a:ext cx="202524" cy="353623"/>
          </a:xfrm>
          <a:prstGeom prst="rect">
            <a:avLst/>
          </a:prstGeom>
        </p:spPr>
      </p:pic>
      <p:sp>
        <p:nvSpPr>
          <p:cNvPr id="186" name="TextBox 115">
            <a:extLst>
              <a:ext uri="{FF2B5EF4-FFF2-40B4-BE49-F238E27FC236}">
                <a16:creationId xmlns:a16="http://schemas.microsoft.com/office/drawing/2014/main" id="{148014F3-0860-9F49-969F-FB7AB5F62858}"/>
              </a:ext>
            </a:extLst>
          </p:cNvPr>
          <p:cNvSpPr txBox="1"/>
          <p:nvPr/>
        </p:nvSpPr>
        <p:spPr>
          <a:xfrm>
            <a:off x="2466100" y="40536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Phone</a:t>
            </a:r>
          </a:p>
        </p:txBody>
      </p:sp>
      <p:sp>
        <p:nvSpPr>
          <p:cNvPr id="188" name="TextBox 118">
            <a:extLst>
              <a:ext uri="{FF2B5EF4-FFF2-40B4-BE49-F238E27FC236}">
                <a16:creationId xmlns:a16="http://schemas.microsoft.com/office/drawing/2014/main" id="{2970BF07-4BFA-2447-B3FC-399C3DC9DC03}"/>
              </a:ext>
            </a:extLst>
          </p:cNvPr>
          <p:cNvSpPr txBox="1"/>
          <p:nvPr/>
        </p:nvSpPr>
        <p:spPr>
          <a:xfrm>
            <a:off x="994314" y="2944254"/>
            <a:ext cx="3545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E2T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A00A81BD-97C5-EF4A-B47F-67C0D08B29B2}"/>
              </a:ext>
            </a:extLst>
          </p:cNvPr>
          <p:cNvSpPr/>
          <p:nvPr/>
        </p:nvSpPr>
        <p:spPr>
          <a:xfrm>
            <a:off x="221865" y="3255712"/>
            <a:ext cx="2883947" cy="1185659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1" name="Picture 190" descr="Core Network Clipart Free Download">
            <a:extLst>
              <a:ext uri="{FF2B5EF4-FFF2-40B4-BE49-F238E27FC236}">
                <a16:creationId xmlns:a16="http://schemas.microsoft.com/office/drawing/2014/main" id="{C04C052D-5A71-4844-B07C-9D5E9B3FE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6335" r="17714" b="15660"/>
          <a:stretch/>
        </p:blipFill>
        <p:spPr bwMode="auto">
          <a:xfrm>
            <a:off x="513500" y="3643364"/>
            <a:ext cx="488022" cy="5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91" descr="SD-Core — SD-Core Docs 1.2.0-dev documentation">
            <a:extLst>
              <a:ext uri="{FF2B5EF4-FFF2-40B4-BE49-F238E27FC236}">
                <a16:creationId xmlns:a16="http://schemas.microsoft.com/office/drawing/2014/main" id="{3DC7BEE4-A1C4-C348-B9C9-D10E99753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2" b="1"/>
          <a:stretch/>
        </p:blipFill>
        <p:spPr bwMode="auto">
          <a:xfrm>
            <a:off x="319075" y="4169787"/>
            <a:ext cx="997863" cy="14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Rectangle 197">
            <a:extLst>
              <a:ext uri="{FF2B5EF4-FFF2-40B4-BE49-F238E27FC236}">
                <a16:creationId xmlns:a16="http://schemas.microsoft.com/office/drawing/2014/main" id="{6C42F69E-35EE-1D47-AE7B-250B86BBD90C}"/>
              </a:ext>
            </a:extLst>
          </p:cNvPr>
          <p:cNvSpPr/>
          <p:nvPr/>
        </p:nvSpPr>
        <p:spPr>
          <a:xfrm>
            <a:off x="180736" y="893814"/>
            <a:ext cx="2883947" cy="187405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9" name="Google Shape;368;p5">
            <a:extLst>
              <a:ext uri="{FF2B5EF4-FFF2-40B4-BE49-F238E27FC236}">
                <a16:creationId xmlns:a16="http://schemas.microsoft.com/office/drawing/2014/main" id="{D984BAE2-243C-8445-911A-B3A7EFBA1EAE}"/>
              </a:ext>
            </a:extLst>
          </p:cNvPr>
          <p:cNvPicPr preferRelativeResize="0"/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53" y="2479162"/>
            <a:ext cx="739425" cy="26481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TextBox 167">
            <a:extLst>
              <a:ext uri="{FF2B5EF4-FFF2-40B4-BE49-F238E27FC236}">
                <a16:creationId xmlns:a16="http://schemas.microsoft.com/office/drawing/2014/main" id="{C14AB26C-5C81-D94F-9714-54DD4C23FF4C}"/>
              </a:ext>
            </a:extLst>
          </p:cNvPr>
          <p:cNvSpPr txBox="1"/>
          <p:nvPr/>
        </p:nvSpPr>
        <p:spPr>
          <a:xfrm>
            <a:off x="186903" y="3239789"/>
            <a:ext cx="705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Data Plane</a:t>
            </a:r>
          </a:p>
        </p:txBody>
      </p:sp>
      <p:sp>
        <p:nvSpPr>
          <p:cNvPr id="201" name="TextBox 176">
            <a:extLst>
              <a:ext uri="{FF2B5EF4-FFF2-40B4-BE49-F238E27FC236}">
                <a16:creationId xmlns:a16="http://schemas.microsoft.com/office/drawing/2014/main" id="{B04E14C5-DB9E-3348-9296-836C00353BC6}"/>
              </a:ext>
            </a:extLst>
          </p:cNvPr>
          <p:cNvSpPr txBox="1"/>
          <p:nvPr/>
        </p:nvSpPr>
        <p:spPr>
          <a:xfrm>
            <a:off x="1203800" y="852742"/>
            <a:ext cx="837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Control Plane</a:t>
            </a:r>
          </a:p>
        </p:txBody>
      </p:sp>
      <p:pic>
        <p:nvPicPr>
          <p:cNvPr id="208" name="Picture 207">
            <a:extLst>
              <a:ext uri="{FF2B5EF4-FFF2-40B4-BE49-F238E27FC236}">
                <a16:creationId xmlns:a16="http://schemas.microsoft.com/office/drawing/2014/main" id="{9F2C64B3-9EE2-8349-A11C-685600D312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774" y="1534835"/>
            <a:ext cx="2462940" cy="804592"/>
          </a:xfrm>
          <a:prstGeom prst="rect">
            <a:avLst/>
          </a:prstGeom>
        </p:spPr>
      </p:pic>
      <p:pic>
        <p:nvPicPr>
          <p:cNvPr id="209" name="Google Shape;333;p4">
            <a:extLst>
              <a:ext uri="{FF2B5EF4-FFF2-40B4-BE49-F238E27FC236}">
                <a16:creationId xmlns:a16="http://schemas.microsoft.com/office/drawing/2014/main" id="{F404470A-0370-5A43-88A3-55B9F0D6949E}"/>
              </a:ext>
            </a:extLst>
          </p:cNvPr>
          <p:cNvPicPr preferRelativeResize="0"/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63" t="18184" r="36006" b="19822"/>
          <a:stretch/>
        </p:blipFill>
        <p:spPr>
          <a:xfrm>
            <a:off x="202235" y="1021118"/>
            <a:ext cx="471103" cy="4922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559F1D-8D99-234A-91D5-4455878F8920}"/>
              </a:ext>
            </a:extLst>
          </p:cNvPr>
          <p:cNvGrpSpPr/>
          <p:nvPr/>
        </p:nvGrpSpPr>
        <p:grpSpPr>
          <a:xfrm>
            <a:off x="746246" y="1126743"/>
            <a:ext cx="8548338" cy="2906648"/>
            <a:chOff x="746246" y="1126743"/>
            <a:chExt cx="8548338" cy="2906648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E589A92-3976-5D4D-B6CA-710B20D7C007}"/>
                </a:ext>
              </a:extLst>
            </p:cNvPr>
            <p:cNvSpPr/>
            <p:nvPr/>
          </p:nvSpPr>
          <p:spPr>
            <a:xfrm>
              <a:off x="746246" y="1126743"/>
              <a:ext cx="1717407" cy="301754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8" name="Rounded Rectangle 177">
              <a:extLst>
                <a:ext uri="{FF2B5EF4-FFF2-40B4-BE49-F238E27FC236}">
                  <a16:creationId xmlns:a16="http://schemas.microsoft.com/office/drawing/2014/main" id="{C239D292-B03C-004A-8BBF-48993883443E}"/>
                </a:ext>
              </a:extLst>
            </p:cNvPr>
            <p:cNvSpPr/>
            <p:nvPr/>
          </p:nvSpPr>
          <p:spPr>
            <a:xfrm>
              <a:off x="883963" y="1198414"/>
              <a:ext cx="518463" cy="155280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5G-IDS</a:t>
              </a:r>
            </a:p>
          </p:txBody>
        </p:sp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94BC60B1-F655-2D42-9EFA-C2738C80BBB5}"/>
                </a:ext>
              </a:extLst>
            </p:cNvPr>
            <p:cNvSpPr/>
            <p:nvPr/>
          </p:nvSpPr>
          <p:spPr>
            <a:xfrm>
              <a:off x="1815575" y="1198414"/>
              <a:ext cx="518463" cy="155280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AI-Sec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22E05B-67E6-CA4C-8AA8-785D71EFD4E9}"/>
                </a:ext>
              </a:extLst>
            </p:cNvPr>
            <p:cNvSpPr txBox="1"/>
            <p:nvPr/>
          </p:nvSpPr>
          <p:spPr>
            <a:xfrm>
              <a:off x="4660900" y="2896990"/>
              <a:ext cx="4633684" cy="1136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Control Plane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  </a:t>
              </a:r>
              <a:r>
                <a:rPr lang="en" sz="1200" b="1" dirty="0">
                  <a:solidFill>
                    <a:srgbClr val="005699"/>
                  </a:solidFill>
                  <a:latin typeface="Public Sans"/>
                  <a:sym typeface="Public Sans"/>
                </a:rPr>
                <a:t>5G-IDS</a:t>
              </a: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:: The first Runtime </a:t>
              </a:r>
              <a:r>
                <a:rPr lang="en" sz="1200" dirty="0" err="1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gNB</a:t>
              </a: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detection and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                           countermeasure engine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  </a:t>
              </a:r>
              <a:r>
                <a:rPr lang="en" sz="1200" b="1" dirty="0">
                  <a:solidFill>
                    <a:srgbClr val="005699"/>
                  </a:solidFill>
                  <a:latin typeface="Public Sans"/>
                  <a:sym typeface="Public Sans"/>
                </a:rPr>
                <a:t>AI-SEC</a:t>
              </a: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:: An RRC/NAS (UE-to-</a:t>
              </a:r>
              <a:r>
                <a:rPr lang="en" sz="1200" dirty="0" err="1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gNB</a:t>
              </a: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) anomaly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                          threat classification system  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3CC056B-69D0-F14C-83B9-D05AE26681C4}"/>
              </a:ext>
            </a:extLst>
          </p:cNvPr>
          <p:cNvSpPr txBox="1"/>
          <p:nvPr/>
        </p:nvSpPr>
        <p:spPr>
          <a:xfrm>
            <a:off x="6098291" y="305498"/>
            <a:ext cx="1329210" cy="58477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5699"/>
                </a:solidFill>
                <a:latin typeface="Public Sans"/>
              </a:rPr>
              <a:t>SERAN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26313" y="1051055"/>
            <a:ext cx="6132163" cy="3436620"/>
            <a:chOff x="2726313" y="1051055"/>
            <a:chExt cx="6132163" cy="34366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2A076B-98D3-6444-88CA-622C7E66A522}"/>
                </a:ext>
              </a:extLst>
            </p:cNvPr>
            <p:cNvGrpSpPr/>
            <p:nvPr/>
          </p:nvGrpSpPr>
          <p:grpSpPr>
            <a:xfrm>
              <a:off x="2726313" y="1051055"/>
              <a:ext cx="6132163" cy="3436620"/>
              <a:chOff x="2726313" y="1085071"/>
              <a:chExt cx="6132163" cy="3436620"/>
            </a:xfrm>
          </p:grpSpPr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6D71DA93-2BA2-5245-8E35-C02444CCA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6313" y="1925617"/>
                <a:ext cx="752371" cy="4605"/>
              </a:xfrm>
              <a:prstGeom prst="line">
                <a:avLst/>
              </a:prstGeom>
              <a:ln w="9525">
                <a:solidFill>
                  <a:srgbClr val="C0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BE08BFD-772A-8545-B7C3-CCE41443D1DB}"/>
                  </a:ext>
                </a:extLst>
              </p:cNvPr>
              <p:cNvGrpSpPr/>
              <p:nvPr/>
            </p:nvGrpSpPr>
            <p:grpSpPr>
              <a:xfrm>
                <a:off x="3473564" y="1085071"/>
                <a:ext cx="5384912" cy="3436620"/>
                <a:chOff x="3473564" y="1085071"/>
                <a:chExt cx="5384912" cy="3436620"/>
              </a:xfrm>
            </p:grpSpPr>
            <p:pic>
              <p:nvPicPr>
                <p:cNvPr id="212" name="Picture 211" descr="AccuKnox | LinkedIn">
                  <a:extLst>
                    <a:ext uri="{FF2B5EF4-FFF2-40B4-BE49-F238E27FC236}">
                      <a16:creationId xmlns:a16="http://schemas.microsoft.com/office/drawing/2014/main" id="{EF68D14B-3E04-774B-9DBD-7B52E8B909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3564" y="1085071"/>
                  <a:ext cx="507557" cy="5120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F438E62-8401-D245-9F08-1B196B1783BF}"/>
                    </a:ext>
                  </a:extLst>
                </p:cNvPr>
                <p:cNvSpPr txBox="1"/>
                <p:nvPr/>
              </p:nvSpPr>
              <p:spPr>
                <a:xfrm>
                  <a:off x="4224792" y="3796877"/>
                  <a:ext cx="4633684" cy="7248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b="1" dirty="0">
                      <a:solidFill>
                        <a:schemeClr val="dk1"/>
                      </a:solidFill>
                      <a:latin typeface="Public Sans"/>
                      <a:ea typeface="Public Sans"/>
                      <a:cs typeface="Public Sans"/>
                      <a:sym typeface="Public Sans"/>
                    </a:rPr>
                    <a:t> </a:t>
                  </a:r>
                  <a:endParaRPr lang="en" sz="1200" dirty="0">
                    <a:solidFill>
                      <a:schemeClr val="dk1"/>
                    </a:solidFill>
                    <a:latin typeface="Public Sans"/>
                    <a:ea typeface="Public Sans"/>
                    <a:cs typeface="Public Sans"/>
                    <a:sym typeface="Public Sans"/>
                  </a:endParaRPr>
                </a:p>
                <a:p>
                  <a:pPr marL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>
                      <a:solidFill>
                        <a:schemeClr val="dk1"/>
                      </a:solidFill>
                      <a:latin typeface="Public Sans"/>
                      <a:ea typeface="Public Sans"/>
                      <a:cs typeface="Public Sans"/>
                      <a:sym typeface="Public Sans"/>
                    </a:rPr>
                    <a:t>       </a:t>
                  </a:r>
                  <a:r>
                    <a:rPr lang="en" sz="1200" b="1" dirty="0">
                      <a:solidFill>
                        <a:srgbClr val="005699"/>
                      </a:solidFill>
                      <a:latin typeface="Public Sans"/>
                      <a:sym typeface="Public Sans"/>
                    </a:rPr>
                    <a:t>5G-KubeArmor </a:t>
                  </a:r>
                  <a:r>
                    <a:rPr lang="en" sz="1200" dirty="0">
                      <a:solidFill>
                        <a:schemeClr val="dk1"/>
                      </a:solidFill>
                      <a:latin typeface="Public Sans"/>
                      <a:ea typeface="Public Sans"/>
                      <a:cs typeface="Public Sans"/>
                      <a:sym typeface="Public Sans"/>
                    </a:rPr>
                    <a:t> ::  5G-aware runtime policy enforcement</a:t>
                  </a:r>
                </a:p>
                <a:p>
                  <a:pPr marL="0" lvl="0" indent="0" algn="l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200" dirty="0">
                      <a:solidFill>
                        <a:schemeClr val="dk1"/>
                      </a:solidFill>
                      <a:latin typeface="Public Sans"/>
                      <a:ea typeface="Public Sans"/>
                      <a:cs typeface="Public Sans"/>
                      <a:sym typeface="Public Sans"/>
                    </a:rPr>
                    <a:t>                                           </a:t>
                  </a:r>
                  <a:r>
                    <a:rPr lang="en-US" sz="1200" dirty="0">
                      <a:solidFill>
                        <a:schemeClr val="dk1"/>
                      </a:solidFill>
                      <a:latin typeface="Public Sans"/>
                      <a:ea typeface="Public Sans"/>
                      <a:cs typeface="Public Sans"/>
                      <a:sym typeface="Public Sans"/>
                    </a:rPr>
                    <a:t> f</a:t>
                  </a:r>
                  <a:r>
                    <a:rPr lang="en" sz="1200" dirty="0">
                      <a:solidFill>
                        <a:schemeClr val="dk1"/>
                      </a:solidFill>
                      <a:latin typeface="Public Sans"/>
                      <a:ea typeface="Public Sans"/>
                      <a:cs typeface="Public Sans"/>
                      <a:sym typeface="Public Sans"/>
                    </a:rPr>
                    <a:t>or the SD-RAN control layer</a:t>
                  </a:r>
                </a:p>
              </p:txBody>
            </p:sp>
          </p:grpSp>
        </p:grp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6A689426-0AF1-234A-AA9A-9651C00F5A7C}"/>
                </a:ext>
              </a:extLst>
            </p:cNvPr>
            <p:cNvSpPr/>
            <p:nvPr/>
          </p:nvSpPr>
          <p:spPr>
            <a:xfrm>
              <a:off x="3231797" y="1581743"/>
              <a:ext cx="1009227" cy="612287"/>
            </a:xfrm>
            <a:prstGeom prst="roundRect">
              <a:avLst/>
            </a:prstGeom>
            <a:solidFill>
              <a:srgbClr val="C00000"/>
            </a:solidFill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5G-Aware Runtime Policy</a:t>
              </a:r>
            </a:p>
            <a:p>
              <a:pPr lvl="0" algn="ctr"/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Enforcement</a:t>
              </a:r>
            </a:p>
          </p:txBody>
        </p:sp>
      </p:grpSp>
      <p:sp>
        <p:nvSpPr>
          <p:cNvPr id="58" name="Up Arrow 57">
            <a:extLst>
              <a:ext uri="{FF2B5EF4-FFF2-40B4-BE49-F238E27FC236}">
                <a16:creationId xmlns:a16="http://schemas.microsoft.com/office/drawing/2014/main" id="{C58F979A-B63C-D344-BFAE-3EB44AEB0C1B}"/>
              </a:ext>
            </a:extLst>
          </p:cNvPr>
          <p:cNvSpPr/>
          <p:nvPr/>
        </p:nvSpPr>
        <p:spPr>
          <a:xfrm>
            <a:off x="1490691" y="2797758"/>
            <a:ext cx="148143" cy="466077"/>
          </a:xfrm>
          <a:prstGeom prst="upArrow">
            <a:avLst/>
          </a:prstGeom>
          <a:noFill/>
          <a:ln w="63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59" name="TextBox 118">
            <a:extLst>
              <a:ext uri="{FF2B5EF4-FFF2-40B4-BE49-F238E27FC236}">
                <a16:creationId xmlns:a16="http://schemas.microsoft.com/office/drawing/2014/main" id="{99D308FE-3B01-CF49-BC89-C07EB8AF23F8}"/>
              </a:ext>
            </a:extLst>
          </p:cNvPr>
          <p:cNvSpPr txBox="1"/>
          <p:nvPr/>
        </p:nvSpPr>
        <p:spPr>
          <a:xfrm>
            <a:off x="1032246" y="28695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 algn="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APIs</a:t>
            </a:r>
          </a:p>
        </p:txBody>
      </p:sp>
      <p:sp>
        <p:nvSpPr>
          <p:cNvPr id="60" name="Google Shape;92;p18"/>
          <p:cNvSpPr txBox="1"/>
          <p:nvPr/>
        </p:nvSpPr>
        <p:spPr>
          <a:xfrm>
            <a:off x="165618" y="0"/>
            <a:ext cx="3372349" cy="82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rPr>
              <a:t>How</a:t>
            </a:r>
            <a:endParaRPr sz="4800" b="1" dirty="0">
              <a:solidFill>
                <a:schemeClr val="dk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84CBD6-A2A0-C841-8B81-2A63F5FA6483}"/>
              </a:ext>
            </a:extLst>
          </p:cNvPr>
          <p:cNvGrpSpPr/>
          <p:nvPr/>
        </p:nvGrpSpPr>
        <p:grpSpPr>
          <a:xfrm>
            <a:off x="1218185" y="1752473"/>
            <a:ext cx="7526672" cy="1683097"/>
            <a:chOff x="1218185" y="1752473"/>
            <a:chExt cx="7526672" cy="16830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725B8C-899D-2E45-A587-45D793EC15CB}"/>
                </a:ext>
              </a:extLst>
            </p:cNvPr>
            <p:cNvGrpSpPr/>
            <p:nvPr/>
          </p:nvGrpSpPr>
          <p:grpSpPr>
            <a:xfrm>
              <a:off x="1218185" y="2558497"/>
              <a:ext cx="1009000" cy="877073"/>
              <a:chOff x="1218185" y="2558497"/>
              <a:chExt cx="1009000" cy="877073"/>
            </a:xfrm>
          </p:grpSpPr>
          <p:sp>
            <p:nvSpPr>
              <p:cNvPr id="189" name="Rounded Rectangle 188">
                <a:extLst>
                  <a:ext uri="{FF2B5EF4-FFF2-40B4-BE49-F238E27FC236}">
                    <a16:creationId xmlns:a16="http://schemas.microsoft.com/office/drawing/2014/main" id="{E62F4BE2-5CD5-0945-BBCD-5C90DABF4C71}"/>
                  </a:ext>
                </a:extLst>
              </p:cNvPr>
              <p:cNvSpPr/>
              <p:nvPr/>
            </p:nvSpPr>
            <p:spPr>
              <a:xfrm>
                <a:off x="1218185" y="3280290"/>
                <a:ext cx="518463" cy="155280"/>
              </a:xfrm>
              <a:prstGeom prst="roundRect">
                <a:avLst/>
              </a:prstGeom>
              <a:solidFill>
                <a:srgbClr val="C00000"/>
              </a:solid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SecSM</a:t>
                </a:r>
                <a:endParaRPr lang="en-US" sz="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TextBox 178">
                <a:extLst>
                  <a:ext uri="{FF2B5EF4-FFF2-40B4-BE49-F238E27FC236}">
                    <a16:creationId xmlns:a16="http://schemas.microsoft.com/office/drawing/2014/main" id="{EBD899E2-D4A3-D049-8A5D-3CC740F29F89}"/>
                  </a:ext>
                </a:extLst>
              </p:cNvPr>
              <p:cNvSpPr txBox="1"/>
              <p:nvPr/>
            </p:nvSpPr>
            <p:spPr>
              <a:xfrm>
                <a:off x="1571236" y="2922542"/>
                <a:ext cx="6559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MobiFlow</a:t>
                </a:r>
                <a:endParaRPr lang="en-US" sz="9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" name="Rounded Rectangle 209">
                <a:extLst>
                  <a:ext uri="{FF2B5EF4-FFF2-40B4-BE49-F238E27FC236}">
                    <a16:creationId xmlns:a16="http://schemas.microsoft.com/office/drawing/2014/main" id="{6A689426-0AF1-234A-AA9A-9651C00F5A7C}"/>
                  </a:ext>
                </a:extLst>
              </p:cNvPr>
              <p:cNvSpPr/>
              <p:nvPr/>
            </p:nvSpPr>
            <p:spPr>
              <a:xfrm>
                <a:off x="1229650" y="2558497"/>
                <a:ext cx="518463" cy="155280"/>
              </a:xfrm>
              <a:prstGeom prst="roundRect">
                <a:avLst/>
              </a:prstGeom>
              <a:solidFill>
                <a:srgbClr val="C00000"/>
              </a:solid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SecSM</a:t>
                </a:r>
                <a:endParaRPr lang="en-US" sz="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53A2B8A-1476-A041-831E-CEDECA574148}"/>
                </a:ext>
              </a:extLst>
            </p:cNvPr>
            <p:cNvSpPr txBox="1"/>
            <p:nvPr/>
          </p:nvSpPr>
          <p:spPr>
            <a:xfrm>
              <a:off x="4660901" y="2090448"/>
              <a:ext cx="4083956" cy="788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Data Plane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  </a:t>
              </a:r>
              <a:r>
                <a:rPr lang="en" sz="1200" b="1" dirty="0" err="1">
                  <a:solidFill>
                    <a:srgbClr val="005699"/>
                  </a:solidFill>
                  <a:latin typeface="Public Sans"/>
                  <a:sym typeface="Public Sans"/>
                </a:rPr>
                <a:t>SecSM</a:t>
              </a:r>
              <a:r>
                <a:rPr lang="en" sz="1200" b="1" dirty="0">
                  <a:solidFill>
                    <a:srgbClr val="005699"/>
                  </a:solidFill>
                  <a:latin typeface="Public Sans"/>
                  <a:sym typeface="Public Sans"/>
                </a:rPr>
                <a:t>        </a:t>
              </a: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::  Security Service Module</a:t>
              </a: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     </a:t>
              </a:r>
              <a:r>
                <a:rPr lang="en" sz="1200" b="1" dirty="0" err="1">
                  <a:solidFill>
                    <a:srgbClr val="005699"/>
                  </a:solidFill>
                  <a:latin typeface="Public Sans"/>
                  <a:sym typeface="Public Sans"/>
                </a:rPr>
                <a:t>MobiFlow</a:t>
              </a:r>
              <a:r>
                <a:rPr lang="en" sz="1200" dirty="0">
                  <a:solidFill>
                    <a:schemeClr val="dk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 :: The first RRC/NAS security audit trail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81D7247-D2C7-8F4D-8E15-5D0BD2617BE1}"/>
                </a:ext>
              </a:extLst>
            </p:cNvPr>
            <p:cNvSpPr txBox="1"/>
            <p:nvPr/>
          </p:nvSpPr>
          <p:spPr>
            <a:xfrm>
              <a:off x="4614862" y="1752473"/>
              <a:ext cx="192473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rgbClr val="005699"/>
                  </a:solidFill>
                  <a:latin typeface="Public Sans"/>
                  <a:sym typeface="Public Sans"/>
                </a:rPr>
                <a:t>Deliverable</a:t>
              </a:r>
              <a:r>
                <a:rPr lang="en-US" sz="2200" b="1" dirty="0">
                  <a:solidFill>
                    <a:srgbClr val="005699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</a:t>
              </a:r>
              <a:endParaRPr lang="en-US" sz="2200" dirty="0">
                <a:solidFill>
                  <a:schemeClr val="dk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2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9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/>
        </p:nvSpPr>
        <p:spPr>
          <a:xfrm>
            <a:off x="2594892" y="1425477"/>
            <a:ext cx="3773250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8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SERAN</a:t>
            </a:r>
          </a:p>
        </p:txBody>
      </p:sp>
      <p:sp>
        <p:nvSpPr>
          <p:cNvPr id="62" name="Google Shape;62;p15"/>
          <p:cNvSpPr txBox="1"/>
          <p:nvPr/>
        </p:nvSpPr>
        <p:spPr>
          <a:xfrm>
            <a:off x="1031850" y="875675"/>
            <a:ext cx="708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Communications &amp; Pitching</a:t>
            </a:r>
            <a:endParaRPr sz="1800" b="1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cxnSp>
        <p:nvCxnSpPr>
          <p:cNvPr id="63" name="Google Shape;63;p15"/>
          <p:cNvCxnSpPr/>
          <p:nvPr/>
        </p:nvCxnSpPr>
        <p:spPr>
          <a:xfrm>
            <a:off x="1031850" y="1413575"/>
            <a:ext cx="7080300" cy="0"/>
          </a:xfrm>
          <a:prstGeom prst="straightConnector1">
            <a:avLst/>
          </a:prstGeom>
          <a:noFill/>
          <a:ln w="38100" cap="flat" cmpd="sng">
            <a:solidFill>
              <a:srgbClr val="FF8E7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50" y="4665387"/>
            <a:ext cx="1740324" cy="37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626" y="3361621"/>
            <a:ext cx="1152753" cy="11155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1;p15">
            <a:extLst>
              <a:ext uri="{FF2B5EF4-FFF2-40B4-BE49-F238E27FC236}">
                <a16:creationId xmlns:a16="http://schemas.microsoft.com/office/drawing/2014/main" id="{98A56354-443A-9E4B-AFFC-3AB62C026A14}"/>
              </a:ext>
            </a:extLst>
          </p:cNvPr>
          <p:cNvSpPr txBox="1"/>
          <p:nvPr/>
        </p:nvSpPr>
        <p:spPr>
          <a:xfrm>
            <a:off x="1261393" y="2810682"/>
            <a:ext cx="6632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5 G S E C . C O M</a:t>
            </a:r>
          </a:p>
        </p:txBody>
      </p:sp>
      <p:sp>
        <p:nvSpPr>
          <p:cNvPr id="8" name="Google Shape;61;p15">
            <a:extLst>
              <a:ext uri="{FF2B5EF4-FFF2-40B4-BE49-F238E27FC236}">
                <a16:creationId xmlns:a16="http://schemas.microsoft.com/office/drawing/2014/main" id="{E102EBC7-D982-7246-BC7B-27B8E3C67419}"/>
              </a:ext>
            </a:extLst>
          </p:cNvPr>
          <p:cNvSpPr txBox="1"/>
          <p:nvPr/>
        </p:nvSpPr>
        <p:spPr>
          <a:xfrm>
            <a:off x="0" y="2263676"/>
            <a:ext cx="9144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Security-Enhanced Radio Access Networks</a:t>
            </a:r>
          </a:p>
        </p:txBody>
      </p:sp>
      <p:sp>
        <p:nvSpPr>
          <p:cNvPr id="9" name="Google Shape;71;p16">
            <a:extLst>
              <a:ext uri="{FF2B5EF4-FFF2-40B4-BE49-F238E27FC236}">
                <a16:creationId xmlns:a16="http://schemas.microsoft.com/office/drawing/2014/main" id="{179A3B87-7944-FA45-97BC-5114A0000EA8}"/>
              </a:ext>
            </a:extLst>
          </p:cNvPr>
          <p:cNvSpPr txBox="1"/>
          <p:nvPr/>
        </p:nvSpPr>
        <p:spPr>
          <a:xfrm>
            <a:off x="3812720" y="206178"/>
            <a:ext cx="127362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bg1"/>
                </a:solidFill>
                <a:latin typeface="Public Sans"/>
                <a:ea typeface="Public Sans"/>
                <a:cs typeface="Public Sans"/>
                <a:sym typeface="Public Sans"/>
              </a:rPr>
              <a:t>G443</a:t>
            </a:r>
            <a:endParaRPr sz="2800" b="1" dirty="0">
              <a:solidFill>
                <a:schemeClr val="bg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12596</TotalTime>
  <Words>850</Words>
  <Application>Microsoft Macintosh PowerPoint</Application>
  <PresentationFormat>On-screen Show (16:9)</PresentationFormat>
  <Paragraphs>354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 Narrow</vt:lpstr>
      <vt:lpstr>Menlo</vt:lpstr>
      <vt:lpstr>Public Sans</vt:lpstr>
      <vt:lpstr>Calibri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Phillip Porras</cp:lastModifiedBy>
  <cp:revision>48</cp:revision>
  <cp:lastPrinted>2022-09-01T15:20:27Z</cp:lastPrinted>
  <dcterms:modified xsi:type="dcterms:W3CDTF">2023-02-07T05:29:08Z</dcterms:modified>
</cp:coreProperties>
</file>