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3" r:id="rId1"/>
  </p:sldMasterIdLst>
  <p:notesMasterIdLst>
    <p:notesMasterId r:id="rId15"/>
  </p:notesMasterIdLst>
  <p:sldIdLst>
    <p:sldId id="256" r:id="rId2"/>
    <p:sldId id="260" r:id="rId3"/>
    <p:sldId id="265" r:id="rId4"/>
    <p:sldId id="259" r:id="rId5"/>
    <p:sldId id="285" r:id="rId6"/>
    <p:sldId id="273" r:id="rId7"/>
    <p:sldId id="293" r:id="rId8"/>
    <p:sldId id="279" r:id="rId9"/>
    <p:sldId id="281" r:id="rId10"/>
    <p:sldId id="282" r:id="rId11"/>
    <p:sldId id="292" r:id="rId12"/>
    <p:sldId id="280" r:id="rId13"/>
    <p:sldId id="283"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illip Porras" initials="PP" lastIdx="1" clrIdx="0">
    <p:extLst>
      <p:ext uri="{19B8F6BF-5375-455C-9EA6-DF929625EA0E}">
        <p15:presenceInfo xmlns:p15="http://schemas.microsoft.com/office/powerpoint/2012/main" userId="S::phillip.porras@sri.com::23c115a2-a128-4c38-9477-bb497ed247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262626"/>
    <a:srgbClr val="4E8F00"/>
    <a:srgbClr val="00FDFF"/>
    <a:srgbClr val="FF2600"/>
    <a:srgbClr val="404040"/>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28"/>
    <p:restoredTop sz="96471"/>
  </p:normalViewPr>
  <p:slideViewPr>
    <p:cSldViewPr snapToGrid="0" snapToObjects="1">
      <p:cViewPr varScale="1">
        <p:scale>
          <a:sx n="120" d="100"/>
          <a:sy n="120" d="100"/>
        </p:scale>
        <p:origin x="576"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8FC082-8197-44CF-9423-2BD3BB684489}" type="doc">
      <dgm:prSet loTypeId="urn:microsoft.com/office/officeart/2016/7/layout/VerticalHollowActionList" loCatId="List" qsTypeId="urn:microsoft.com/office/officeart/2005/8/quickstyle/simple4" qsCatId="simple" csTypeId="urn:microsoft.com/office/officeart/2005/8/colors/accent1_2" csCatId="accent1" phldr="1"/>
      <dgm:spPr/>
      <dgm:t>
        <a:bodyPr/>
        <a:lstStyle/>
        <a:p>
          <a:endParaRPr lang="en-US"/>
        </a:p>
      </dgm:t>
    </dgm:pt>
    <dgm:pt modelId="{0854D743-5B98-4BA7-BB5A-FEAA10ADD10D}">
      <dgm:prSet/>
      <dgm:spPr/>
      <dgm:t>
        <a:bodyPr/>
        <a:lstStyle/>
        <a:p>
          <a:r>
            <a:rPr lang="en-US" b="1" dirty="0">
              <a:latin typeface="+mn-lt"/>
            </a:rPr>
            <a:t>Silent SMS</a:t>
          </a:r>
          <a:endParaRPr lang="en-US" dirty="0"/>
        </a:p>
      </dgm:t>
    </dgm:pt>
    <dgm:pt modelId="{8134A108-4976-4780-8ECE-1C40A848E29F}" type="parTrans" cxnId="{B9E40CB4-5D12-4669-8398-1CD81872E606}">
      <dgm:prSet/>
      <dgm:spPr/>
      <dgm:t>
        <a:bodyPr/>
        <a:lstStyle/>
        <a:p>
          <a:endParaRPr lang="en-US"/>
        </a:p>
      </dgm:t>
    </dgm:pt>
    <dgm:pt modelId="{B3F73577-AFFD-483A-8780-A93DFCA99383}" type="sibTrans" cxnId="{B9E40CB4-5D12-4669-8398-1CD81872E606}">
      <dgm:prSet/>
      <dgm:spPr/>
      <dgm:t>
        <a:bodyPr/>
        <a:lstStyle/>
        <a:p>
          <a:endParaRPr lang="en-US"/>
        </a:p>
      </dgm:t>
    </dgm:pt>
    <dgm:pt modelId="{AF96426A-0ACE-431E-B076-9B5403C47709}">
      <dgm:prSet/>
      <dgm:spPr>
        <a:gradFill flip="none" rotWithShape="1">
          <a:gsLst>
            <a:gs pos="0">
              <a:schemeClr val="accent1">
                <a:lumMod val="74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r>
            <a:rPr lang="en-US" dirty="0">
              <a:solidFill>
                <a:schemeClr val="bg1"/>
              </a:solidFill>
              <a:latin typeface="+mn-lt"/>
            </a:rPr>
            <a:t>Type-0 SMS are typically associated with covert triangulation of UEs by law enforcement, nation states, and adversaries who submit Silent SMS for flooding attacks or geo-tracking.</a:t>
          </a:r>
          <a:endParaRPr lang="en-US" dirty="0">
            <a:solidFill>
              <a:schemeClr val="bg1"/>
            </a:solidFill>
          </a:endParaRPr>
        </a:p>
      </dgm:t>
    </dgm:pt>
    <dgm:pt modelId="{BA8B1E43-32BC-4562-9035-19FE5E1C4574}" type="parTrans" cxnId="{D35701B6-E8AF-4FC9-AD37-4CEC4CD7AF76}">
      <dgm:prSet/>
      <dgm:spPr/>
      <dgm:t>
        <a:bodyPr/>
        <a:lstStyle/>
        <a:p>
          <a:endParaRPr lang="en-US"/>
        </a:p>
      </dgm:t>
    </dgm:pt>
    <dgm:pt modelId="{1CD5F0C6-275A-462C-9AE6-EA81C74A8653}" type="sibTrans" cxnId="{D35701B6-E8AF-4FC9-AD37-4CEC4CD7AF76}">
      <dgm:prSet/>
      <dgm:spPr/>
      <dgm:t>
        <a:bodyPr/>
        <a:lstStyle/>
        <a:p>
          <a:endParaRPr lang="en-US"/>
        </a:p>
      </dgm:t>
    </dgm:pt>
    <dgm:pt modelId="{CC06E45D-C6F8-4EE5-A346-D747FFABB4E9}">
      <dgm:prSet/>
      <dgm:spPr/>
      <dgm:t>
        <a:bodyPr/>
        <a:lstStyle/>
        <a:p>
          <a:r>
            <a:rPr lang="en-US" b="1" dirty="0">
              <a:latin typeface="+mn-lt"/>
            </a:rPr>
            <a:t>Flash SMS</a:t>
          </a:r>
          <a:endParaRPr lang="en-US" b="1" dirty="0"/>
        </a:p>
      </dgm:t>
    </dgm:pt>
    <dgm:pt modelId="{1C0E3966-A050-4F2B-AE38-C2BE3AB24B39}" type="parTrans" cxnId="{E533412D-7BA7-4745-820B-16E0A71DCF92}">
      <dgm:prSet/>
      <dgm:spPr/>
      <dgm:t>
        <a:bodyPr/>
        <a:lstStyle/>
        <a:p>
          <a:endParaRPr lang="en-US"/>
        </a:p>
      </dgm:t>
    </dgm:pt>
    <dgm:pt modelId="{DE15D8D4-C6EA-407A-A09F-AA1319086E9E}" type="sibTrans" cxnId="{E533412D-7BA7-4745-820B-16E0A71DCF92}">
      <dgm:prSet/>
      <dgm:spPr/>
      <dgm:t>
        <a:bodyPr/>
        <a:lstStyle/>
        <a:p>
          <a:endParaRPr lang="en-US"/>
        </a:p>
      </dgm:t>
    </dgm:pt>
    <dgm:pt modelId="{13BE6074-BD00-4D41-A031-66B0107DC405}">
      <dgm:prSet custT="1"/>
      <dgm:spPr>
        <a:gradFill flip="none" rotWithShape="0">
          <a:gsLst>
            <a:gs pos="0">
              <a:schemeClr val="accent3">
                <a:lumMod val="67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dgm:spPr>
      <dgm:t>
        <a:bodyPr/>
        <a:lstStyle/>
        <a:p>
          <a:r>
            <a:rPr lang="en-US" sz="1600" dirty="0">
              <a:solidFill>
                <a:schemeClr val="bg1"/>
              </a:solidFill>
              <a:latin typeface="+mn-lt"/>
            </a:rPr>
            <a:t>Class 0 SMS can be sent by authorities and malicious attackers to produce pop-up windows on the UE.  Malicious flash SMS DoS attacks and fake alerts have been demonstrated. </a:t>
          </a:r>
          <a:endParaRPr lang="en-US" sz="1600" dirty="0">
            <a:solidFill>
              <a:schemeClr val="bg1"/>
            </a:solidFill>
          </a:endParaRPr>
        </a:p>
      </dgm:t>
    </dgm:pt>
    <dgm:pt modelId="{43FCE082-63AC-4DF7-BD73-C70FA3525ED9}" type="parTrans" cxnId="{409238A4-67E5-417B-85DE-3601286CE1E2}">
      <dgm:prSet/>
      <dgm:spPr/>
      <dgm:t>
        <a:bodyPr/>
        <a:lstStyle/>
        <a:p>
          <a:endParaRPr lang="en-US"/>
        </a:p>
      </dgm:t>
    </dgm:pt>
    <dgm:pt modelId="{51D899A2-E1E9-47CE-ACF7-52B57F3A5681}" type="sibTrans" cxnId="{409238A4-67E5-417B-85DE-3601286CE1E2}">
      <dgm:prSet/>
      <dgm:spPr/>
      <dgm:t>
        <a:bodyPr/>
        <a:lstStyle/>
        <a:p>
          <a:endParaRPr lang="en-US"/>
        </a:p>
      </dgm:t>
    </dgm:pt>
    <dgm:pt modelId="{EEDD67CB-DF2A-48D4-BBEF-3A610C08DD9A}">
      <dgm:prSet/>
      <dgm:spPr/>
      <dgm:t>
        <a:bodyPr/>
        <a:lstStyle/>
        <a:p>
          <a:r>
            <a:rPr lang="en-US" b="1" dirty="0">
              <a:latin typeface="+mn-lt"/>
            </a:rPr>
            <a:t>Binary SMS attacks </a:t>
          </a:r>
        </a:p>
      </dgm:t>
    </dgm:pt>
    <dgm:pt modelId="{1F9C2898-47EF-49FF-B587-5734CE61FFE4}" type="parTrans" cxnId="{7417359A-DA67-4E6B-9A27-B9390F1B7723}">
      <dgm:prSet/>
      <dgm:spPr/>
      <dgm:t>
        <a:bodyPr/>
        <a:lstStyle/>
        <a:p>
          <a:endParaRPr lang="en-US"/>
        </a:p>
      </dgm:t>
    </dgm:pt>
    <dgm:pt modelId="{BFE077F2-F900-49B3-8067-C5BDFBE0066E}" type="sibTrans" cxnId="{7417359A-DA67-4E6B-9A27-B9390F1B7723}">
      <dgm:prSet/>
      <dgm:spPr/>
      <dgm:t>
        <a:bodyPr/>
        <a:lstStyle/>
        <a:p>
          <a:endParaRPr lang="en-US"/>
        </a:p>
      </dgm:t>
    </dgm:pt>
    <dgm:pt modelId="{71E9A678-9E76-4BF2-A62A-5F948046EA5E}">
      <dgm:prSet custT="1"/>
      <dgm:spPr>
        <a:gradFill flip="none" rotWithShape="1">
          <a:gsLst>
            <a:gs pos="0">
              <a:schemeClr val="accent6">
                <a:lumMod val="78000"/>
              </a:schemeClr>
            </a:gs>
            <a:gs pos="23000">
              <a:schemeClr val="accent6">
                <a:lumMod val="89000"/>
              </a:schemeClr>
            </a:gs>
            <a:gs pos="69000">
              <a:schemeClr val="accent6">
                <a:lumMod val="75000"/>
              </a:schemeClr>
            </a:gs>
            <a:gs pos="97000">
              <a:schemeClr val="accent6">
                <a:lumMod val="70000"/>
              </a:schemeClr>
            </a:gs>
          </a:gsLst>
          <a:path path="circle">
            <a:fillToRect l="100000" b="100000"/>
          </a:path>
          <a:tileRect t="-100000" r="-100000"/>
        </a:gradFill>
      </dgm:spPr>
      <dgm:t>
        <a:bodyPr/>
        <a:lstStyle/>
        <a:p>
          <a:r>
            <a:rPr lang="en-US" sz="1600" dirty="0">
              <a:solidFill>
                <a:schemeClr val="bg1"/>
              </a:solidFill>
              <a:latin typeface="+mn-lt"/>
            </a:rPr>
            <a:t>SMS messages can contain SIM binary attachments that inject surreptitious code logic in victim devices without the knowledge or consent. Examples include </a:t>
          </a:r>
          <a:r>
            <a:rPr lang="en-US" sz="1600" dirty="0" err="1">
              <a:solidFill>
                <a:schemeClr val="bg1"/>
              </a:solidFill>
              <a:latin typeface="+mn-lt"/>
            </a:rPr>
            <a:t>SimJack</a:t>
          </a:r>
          <a:r>
            <a:rPr lang="en-US" sz="1600" dirty="0">
              <a:solidFill>
                <a:schemeClr val="bg1"/>
              </a:solidFill>
              <a:latin typeface="+mn-lt"/>
            </a:rPr>
            <a:t>, </a:t>
          </a:r>
          <a:r>
            <a:rPr lang="en-US" sz="1600" dirty="0" err="1">
              <a:solidFill>
                <a:schemeClr val="bg1"/>
              </a:solidFill>
              <a:latin typeface="+mn-lt"/>
            </a:rPr>
            <a:t>WIBAttack</a:t>
          </a:r>
          <a:r>
            <a:rPr lang="en-US" sz="1600" dirty="0">
              <a:solidFill>
                <a:schemeClr val="bg1"/>
              </a:solidFill>
              <a:latin typeface="+mn-lt"/>
            </a:rPr>
            <a:t>, and other Binary SMS-based attacks.</a:t>
          </a:r>
          <a:endParaRPr lang="en-US" sz="1600" dirty="0">
            <a:solidFill>
              <a:schemeClr val="bg1"/>
            </a:solidFill>
          </a:endParaRPr>
        </a:p>
      </dgm:t>
    </dgm:pt>
    <dgm:pt modelId="{3CA8E680-25FC-42FE-96CC-2125B803534B}" type="parTrans" cxnId="{B721433D-F712-425B-8366-EE627B14489C}">
      <dgm:prSet/>
      <dgm:spPr/>
      <dgm:t>
        <a:bodyPr/>
        <a:lstStyle/>
        <a:p>
          <a:endParaRPr lang="en-US"/>
        </a:p>
      </dgm:t>
    </dgm:pt>
    <dgm:pt modelId="{C6E41363-37A4-40D6-81CA-2ACF3335C1ED}" type="sibTrans" cxnId="{B721433D-F712-425B-8366-EE627B14489C}">
      <dgm:prSet/>
      <dgm:spPr/>
      <dgm:t>
        <a:bodyPr/>
        <a:lstStyle/>
        <a:p>
          <a:endParaRPr lang="en-US"/>
        </a:p>
      </dgm:t>
    </dgm:pt>
    <dgm:pt modelId="{AA8786C9-52ED-514A-A9DE-DFED0D1E0C72}" type="pres">
      <dgm:prSet presAssocID="{CF8FC082-8197-44CF-9423-2BD3BB684489}" presName="Name0" presStyleCnt="0">
        <dgm:presLayoutVars>
          <dgm:dir/>
          <dgm:animLvl val="lvl"/>
          <dgm:resizeHandles val="exact"/>
        </dgm:presLayoutVars>
      </dgm:prSet>
      <dgm:spPr/>
    </dgm:pt>
    <dgm:pt modelId="{B629CADE-A89B-0649-A4D7-6A8E203902B6}" type="pres">
      <dgm:prSet presAssocID="{0854D743-5B98-4BA7-BB5A-FEAA10ADD10D}" presName="linNode" presStyleCnt="0"/>
      <dgm:spPr/>
    </dgm:pt>
    <dgm:pt modelId="{AB2B2AA7-227D-BD44-B21B-E34D0191A17D}" type="pres">
      <dgm:prSet presAssocID="{0854D743-5B98-4BA7-BB5A-FEAA10ADD10D}" presName="parentText" presStyleLbl="solidFgAcc1" presStyleIdx="0" presStyleCnt="3">
        <dgm:presLayoutVars>
          <dgm:chMax val="1"/>
          <dgm:bulletEnabled/>
        </dgm:presLayoutVars>
      </dgm:prSet>
      <dgm:spPr/>
    </dgm:pt>
    <dgm:pt modelId="{D670C0BA-0181-A94E-89D4-022149CA57F5}" type="pres">
      <dgm:prSet presAssocID="{0854D743-5B98-4BA7-BB5A-FEAA10ADD10D}" presName="descendantText" presStyleLbl="alignNode1" presStyleIdx="0" presStyleCnt="3">
        <dgm:presLayoutVars>
          <dgm:bulletEnabled/>
        </dgm:presLayoutVars>
      </dgm:prSet>
      <dgm:spPr/>
    </dgm:pt>
    <dgm:pt modelId="{A84646D1-CAFA-3A46-912F-F1979DECFC98}" type="pres">
      <dgm:prSet presAssocID="{B3F73577-AFFD-483A-8780-A93DFCA99383}" presName="sp" presStyleCnt="0"/>
      <dgm:spPr/>
    </dgm:pt>
    <dgm:pt modelId="{01CEF423-1AA2-604F-8481-6006F839CDCC}" type="pres">
      <dgm:prSet presAssocID="{CC06E45D-C6F8-4EE5-A346-D747FFABB4E9}" presName="linNode" presStyleCnt="0"/>
      <dgm:spPr/>
    </dgm:pt>
    <dgm:pt modelId="{71C5F128-4F49-404F-B512-23CFBD5BAE96}" type="pres">
      <dgm:prSet presAssocID="{CC06E45D-C6F8-4EE5-A346-D747FFABB4E9}" presName="parentText" presStyleLbl="solidFgAcc1" presStyleIdx="1" presStyleCnt="3">
        <dgm:presLayoutVars>
          <dgm:chMax val="1"/>
          <dgm:bulletEnabled/>
        </dgm:presLayoutVars>
      </dgm:prSet>
      <dgm:spPr/>
    </dgm:pt>
    <dgm:pt modelId="{A76E625E-1BE9-7E41-95C3-989C4528903A}" type="pres">
      <dgm:prSet presAssocID="{CC06E45D-C6F8-4EE5-A346-D747FFABB4E9}" presName="descendantText" presStyleLbl="alignNode1" presStyleIdx="1" presStyleCnt="3">
        <dgm:presLayoutVars>
          <dgm:bulletEnabled/>
        </dgm:presLayoutVars>
      </dgm:prSet>
      <dgm:spPr/>
    </dgm:pt>
    <dgm:pt modelId="{4822D7C0-5131-214D-B74B-DE3C39B8E920}" type="pres">
      <dgm:prSet presAssocID="{DE15D8D4-C6EA-407A-A09F-AA1319086E9E}" presName="sp" presStyleCnt="0"/>
      <dgm:spPr/>
    </dgm:pt>
    <dgm:pt modelId="{C9D60817-A477-184A-86CB-467C539A4DF1}" type="pres">
      <dgm:prSet presAssocID="{EEDD67CB-DF2A-48D4-BBEF-3A610C08DD9A}" presName="linNode" presStyleCnt="0"/>
      <dgm:spPr/>
    </dgm:pt>
    <dgm:pt modelId="{86411F52-C622-134B-9759-8CB6B0BE3210}" type="pres">
      <dgm:prSet presAssocID="{EEDD67CB-DF2A-48D4-BBEF-3A610C08DD9A}" presName="parentText" presStyleLbl="solidFgAcc1" presStyleIdx="2" presStyleCnt="3">
        <dgm:presLayoutVars>
          <dgm:chMax val="1"/>
          <dgm:bulletEnabled/>
        </dgm:presLayoutVars>
      </dgm:prSet>
      <dgm:spPr/>
    </dgm:pt>
    <dgm:pt modelId="{0C36A1D1-B82D-2B49-86FD-085D8CB4313A}" type="pres">
      <dgm:prSet presAssocID="{EEDD67CB-DF2A-48D4-BBEF-3A610C08DD9A}" presName="descendantText" presStyleLbl="alignNode1" presStyleIdx="2" presStyleCnt="3">
        <dgm:presLayoutVars>
          <dgm:bulletEnabled/>
        </dgm:presLayoutVars>
      </dgm:prSet>
      <dgm:spPr/>
    </dgm:pt>
  </dgm:ptLst>
  <dgm:cxnLst>
    <dgm:cxn modelId="{8AE23918-C1F5-1F4A-A3F6-A3CA8D1AE312}" type="presOf" srcId="{13BE6074-BD00-4D41-A031-66B0107DC405}" destId="{A76E625E-1BE9-7E41-95C3-989C4528903A}" srcOrd="0" destOrd="0" presId="urn:microsoft.com/office/officeart/2016/7/layout/VerticalHollowActionList"/>
    <dgm:cxn modelId="{E533412D-7BA7-4745-820B-16E0A71DCF92}" srcId="{CF8FC082-8197-44CF-9423-2BD3BB684489}" destId="{CC06E45D-C6F8-4EE5-A346-D747FFABB4E9}" srcOrd="1" destOrd="0" parTransId="{1C0E3966-A050-4F2B-AE38-C2BE3AB24B39}" sibTransId="{DE15D8D4-C6EA-407A-A09F-AA1319086E9E}"/>
    <dgm:cxn modelId="{556F8E3C-3822-824C-B96D-12F6AD6D44E9}" type="presOf" srcId="{CC06E45D-C6F8-4EE5-A346-D747FFABB4E9}" destId="{71C5F128-4F49-404F-B512-23CFBD5BAE96}" srcOrd="0" destOrd="0" presId="urn:microsoft.com/office/officeart/2016/7/layout/VerticalHollowActionList"/>
    <dgm:cxn modelId="{B721433D-F712-425B-8366-EE627B14489C}" srcId="{EEDD67CB-DF2A-48D4-BBEF-3A610C08DD9A}" destId="{71E9A678-9E76-4BF2-A62A-5F948046EA5E}" srcOrd="0" destOrd="0" parTransId="{3CA8E680-25FC-42FE-96CC-2125B803534B}" sibTransId="{C6E41363-37A4-40D6-81CA-2ACF3335C1ED}"/>
    <dgm:cxn modelId="{3C618B4B-557B-EC4C-B919-6B9C6B1A8C44}" type="presOf" srcId="{AF96426A-0ACE-431E-B076-9B5403C47709}" destId="{D670C0BA-0181-A94E-89D4-022149CA57F5}" srcOrd="0" destOrd="0" presId="urn:microsoft.com/office/officeart/2016/7/layout/VerticalHollowActionList"/>
    <dgm:cxn modelId="{83776388-3A30-1B49-B9A8-F4F43030D805}" type="presOf" srcId="{71E9A678-9E76-4BF2-A62A-5F948046EA5E}" destId="{0C36A1D1-B82D-2B49-86FD-085D8CB4313A}" srcOrd="0" destOrd="0" presId="urn:microsoft.com/office/officeart/2016/7/layout/VerticalHollowActionList"/>
    <dgm:cxn modelId="{C4A9AA94-3E73-2E42-9281-9489C698ACBB}" type="presOf" srcId="{0854D743-5B98-4BA7-BB5A-FEAA10ADD10D}" destId="{AB2B2AA7-227D-BD44-B21B-E34D0191A17D}" srcOrd="0" destOrd="0" presId="urn:microsoft.com/office/officeart/2016/7/layout/VerticalHollowActionList"/>
    <dgm:cxn modelId="{7417359A-DA67-4E6B-9A27-B9390F1B7723}" srcId="{CF8FC082-8197-44CF-9423-2BD3BB684489}" destId="{EEDD67CB-DF2A-48D4-BBEF-3A610C08DD9A}" srcOrd="2" destOrd="0" parTransId="{1F9C2898-47EF-49FF-B587-5734CE61FFE4}" sibTransId="{BFE077F2-F900-49B3-8067-C5BDFBE0066E}"/>
    <dgm:cxn modelId="{409238A4-67E5-417B-85DE-3601286CE1E2}" srcId="{CC06E45D-C6F8-4EE5-A346-D747FFABB4E9}" destId="{13BE6074-BD00-4D41-A031-66B0107DC405}" srcOrd="0" destOrd="0" parTransId="{43FCE082-63AC-4DF7-BD73-C70FA3525ED9}" sibTransId="{51D899A2-E1E9-47CE-ACF7-52B57F3A5681}"/>
    <dgm:cxn modelId="{B9E40CB4-5D12-4669-8398-1CD81872E606}" srcId="{CF8FC082-8197-44CF-9423-2BD3BB684489}" destId="{0854D743-5B98-4BA7-BB5A-FEAA10ADD10D}" srcOrd="0" destOrd="0" parTransId="{8134A108-4976-4780-8ECE-1C40A848E29F}" sibTransId="{B3F73577-AFFD-483A-8780-A93DFCA99383}"/>
    <dgm:cxn modelId="{D35701B6-E8AF-4FC9-AD37-4CEC4CD7AF76}" srcId="{0854D743-5B98-4BA7-BB5A-FEAA10ADD10D}" destId="{AF96426A-0ACE-431E-B076-9B5403C47709}" srcOrd="0" destOrd="0" parTransId="{BA8B1E43-32BC-4562-9035-19FE5E1C4574}" sibTransId="{1CD5F0C6-275A-462C-9AE6-EA81C74A8653}"/>
    <dgm:cxn modelId="{6BAA92E8-1419-F343-938E-A9C7EE79E6D0}" type="presOf" srcId="{EEDD67CB-DF2A-48D4-BBEF-3A610C08DD9A}" destId="{86411F52-C622-134B-9759-8CB6B0BE3210}" srcOrd="0" destOrd="0" presId="urn:microsoft.com/office/officeart/2016/7/layout/VerticalHollowActionList"/>
    <dgm:cxn modelId="{24ECA5ED-43C3-BA4B-A768-FDA4CD680B08}" type="presOf" srcId="{CF8FC082-8197-44CF-9423-2BD3BB684489}" destId="{AA8786C9-52ED-514A-A9DE-DFED0D1E0C72}" srcOrd="0" destOrd="0" presId="urn:microsoft.com/office/officeart/2016/7/layout/VerticalHollowActionList"/>
    <dgm:cxn modelId="{E5BEE57F-FD01-EF47-83D4-6F0786439B13}" type="presParOf" srcId="{AA8786C9-52ED-514A-A9DE-DFED0D1E0C72}" destId="{B629CADE-A89B-0649-A4D7-6A8E203902B6}" srcOrd="0" destOrd="0" presId="urn:microsoft.com/office/officeart/2016/7/layout/VerticalHollowActionList"/>
    <dgm:cxn modelId="{64980682-8656-D340-97F1-5D13AD46D502}" type="presParOf" srcId="{B629CADE-A89B-0649-A4D7-6A8E203902B6}" destId="{AB2B2AA7-227D-BD44-B21B-E34D0191A17D}" srcOrd="0" destOrd="0" presId="urn:microsoft.com/office/officeart/2016/7/layout/VerticalHollowActionList"/>
    <dgm:cxn modelId="{3D653553-D7F8-524E-AE62-34C208EF1790}" type="presParOf" srcId="{B629CADE-A89B-0649-A4D7-6A8E203902B6}" destId="{D670C0BA-0181-A94E-89D4-022149CA57F5}" srcOrd="1" destOrd="0" presId="urn:microsoft.com/office/officeart/2016/7/layout/VerticalHollowActionList"/>
    <dgm:cxn modelId="{6D10ABF5-330E-AD4E-BD18-172C4E8E3C48}" type="presParOf" srcId="{AA8786C9-52ED-514A-A9DE-DFED0D1E0C72}" destId="{A84646D1-CAFA-3A46-912F-F1979DECFC98}" srcOrd="1" destOrd="0" presId="urn:microsoft.com/office/officeart/2016/7/layout/VerticalHollowActionList"/>
    <dgm:cxn modelId="{AEB794CE-9DA6-D84C-80EB-B6E84C98AD94}" type="presParOf" srcId="{AA8786C9-52ED-514A-A9DE-DFED0D1E0C72}" destId="{01CEF423-1AA2-604F-8481-6006F839CDCC}" srcOrd="2" destOrd="0" presId="urn:microsoft.com/office/officeart/2016/7/layout/VerticalHollowActionList"/>
    <dgm:cxn modelId="{E7A12E25-A4EC-9941-98CC-AF6663A6325F}" type="presParOf" srcId="{01CEF423-1AA2-604F-8481-6006F839CDCC}" destId="{71C5F128-4F49-404F-B512-23CFBD5BAE96}" srcOrd="0" destOrd="0" presId="urn:microsoft.com/office/officeart/2016/7/layout/VerticalHollowActionList"/>
    <dgm:cxn modelId="{21726066-E1D1-D947-B113-B871E6B142DF}" type="presParOf" srcId="{01CEF423-1AA2-604F-8481-6006F839CDCC}" destId="{A76E625E-1BE9-7E41-95C3-989C4528903A}" srcOrd="1" destOrd="0" presId="urn:microsoft.com/office/officeart/2016/7/layout/VerticalHollowActionList"/>
    <dgm:cxn modelId="{18B1FCDA-BCC6-7C4A-B490-8E37E4F20F64}" type="presParOf" srcId="{AA8786C9-52ED-514A-A9DE-DFED0D1E0C72}" destId="{4822D7C0-5131-214D-B74B-DE3C39B8E920}" srcOrd="3" destOrd="0" presId="urn:microsoft.com/office/officeart/2016/7/layout/VerticalHollowActionList"/>
    <dgm:cxn modelId="{6828D254-943D-AE4E-B4DC-815BA9F649F0}" type="presParOf" srcId="{AA8786C9-52ED-514A-A9DE-DFED0D1E0C72}" destId="{C9D60817-A477-184A-86CB-467C539A4DF1}" srcOrd="4" destOrd="0" presId="urn:microsoft.com/office/officeart/2016/7/layout/VerticalHollowActionList"/>
    <dgm:cxn modelId="{4F6DFD58-16ED-774A-825F-8CAF2D22D10A}" type="presParOf" srcId="{C9D60817-A477-184A-86CB-467C539A4DF1}" destId="{86411F52-C622-134B-9759-8CB6B0BE3210}" srcOrd="0" destOrd="0" presId="urn:microsoft.com/office/officeart/2016/7/layout/VerticalHollowActionList"/>
    <dgm:cxn modelId="{C58AC8BE-A4A3-D944-9992-6387A5BCA486}" type="presParOf" srcId="{C9D60817-A477-184A-86CB-467C539A4DF1}" destId="{0C36A1D1-B82D-2B49-86FD-085D8CB4313A}"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8FC082-8197-44CF-9423-2BD3BB684489}" type="doc">
      <dgm:prSet loTypeId="urn:microsoft.com/office/officeart/2016/7/layout/VerticalHollowActionList" loCatId="List" qsTypeId="urn:microsoft.com/office/officeart/2005/8/quickstyle/simple4" qsCatId="simple" csTypeId="urn:microsoft.com/office/officeart/2005/8/colors/accent1_2" csCatId="accent1" phldr="1"/>
      <dgm:spPr/>
      <dgm:t>
        <a:bodyPr/>
        <a:lstStyle/>
        <a:p>
          <a:endParaRPr lang="en-US"/>
        </a:p>
      </dgm:t>
    </dgm:pt>
    <dgm:pt modelId="{0854D743-5B98-4BA7-BB5A-FEAA10ADD10D}">
      <dgm:prSet/>
      <dgm:spPr/>
      <dgm:t>
        <a:bodyPr/>
        <a:lstStyle/>
        <a:p>
          <a:r>
            <a:rPr lang="en-US" b="1" dirty="0">
              <a:latin typeface="+mn-lt"/>
            </a:rPr>
            <a:t>Fake base stations</a:t>
          </a:r>
          <a:endParaRPr lang="en-US" dirty="0"/>
        </a:p>
      </dgm:t>
    </dgm:pt>
    <dgm:pt modelId="{8134A108-4976-4780-8ECE-1C40A848E29F}" type="parTrans" cxnId="{B9E40CB4-5D12-4669-8398-1CD81872E606}">
      <dgm:prSet/>
      <dgm:spPr/>
      <dgm:t>
        <a:bodyPr/>
        <a:lstStyle/>
        <a:p>
          <a:endParaRPr lang="en-US"/>
        </a:p>
      </dgm:t>
    </dgm:pt>
    <dgm:pt modelId="{B3F73577-AFFD-483A-8780-A93DFCA99383}" type="sibTrans" cxnId="{B9E40CB4-5D12-4669-8398-1CD81872E606}">
      <dgm:prSet/>
      <dgm:spPr/>
      <dgm:t>
        <a:bodyPr/>
        <a:lstStyle/>
        <a:p>
          <a:endParaRPr lang="en-US"/>
        </a:p>
      </dgm:t>
    </dgm:pt>
    <dgm:pt modelId="{AF96426A-0ACE-431E-B076-9B5403C47709}">
      <dgm:prSet custT="1"/>
      <dgm:spPr>
        <a:gradFill flip="none" rotWithShape="1">
          <a:gsLst>
            <a:gs pos="0">
              <a:schemeClr val="accent1">
                <a:lumMod val="74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r>
            <a:rPr lang="en-US" sz="1600" b="1" dirty="0">
              <a:latin typeface="+mn-lt"/>
            </a:rPr>
            <a:t>H</a:t>
          </a:r>
          <a:r>
            <a:rPr lang="en-US" sz="1600" dirty="0">
              <a:latin typeface="+mn-lt"/>
            </a:rPr>
            <a:t>osted on SDRs, an attacker can send fraud and spam SMSs to nearby users. In some geo-regions, malicious FBS SMS are prevalent, significant criminal source of revenue, and facilitate other SMS attack scenarios beyond SMS Phishing.</a:t>
          </a:r>
          <a:endParaRPr lang="en-US" sz="1600" dirty="0">
            <a:solidFill>
              <a:schemeClr val="bg1"/>
            </a:solidFill>
          </a:endParaRPr>
        </a:p>
      </dgm:t>
    </dgm:pt>
    <dgm:pt modelId="{BA8B1E43-32BC-4562-9035-19FE5E1C4574}" type="parTrans" cxnId="{D35701B6-E8AF-4FC9-AD37-4CEC4CD7AF76}">
      <dgm:prSet/>
      <dgm:spPr/>
      <dgm:t>
        <a:bodyPr/>
        <a:lstStyle/>
        <a:p>
          <a:endParaRPr lang="en-US"/>
        </a:p>
      </dgm:t>
    </dgm:pt>
    <dgm:pt modelId="{1CD5F0C6-275A-462C-9AE6-EA81C74A8653}" type="sibTrans" cxnId="{D35701B6-E8AF-4FC9-AD37-4CEC4CD7AF76}">
      <dgm:prSet/>
      <dgm:spPr/>
      <dgm:t>
        <a:bodyPr/>
        <a:lstStyle/>
        <a:p>
          <a:endParaRPr lang="en-US"/>
        </a:p>
      </dgm:t>
    </dgm:pt>
    <dgm:pt modelId="{CC06E45D-C6F8-4EE5-A346-D747FFABB4E9}">
      <dgm:prSet/>
      <dgm:spPr/>
      <dgm:t>
        <a:bodyPr/>
        <a:lstStyle/>
        <a:p>
          <a:r>
            <a:rPr lang="en-US" b="1" dirty="0">
              <a:latin typeface="+mn-lt"/>
            </a:rPr>
            <a:t>Proactive SMS</a:t>
          </a:r>
        </a:p>
      </dgm:t>
    </dgm:pt>
    <dgm:pt modelId="{1C0E3966-A050-4F2B-AE38-C2BE3AB24B39}" type="parTrans" cxnId="{E533412D-7BA7-4745-820B-16E0A71DCF92}">
      <dgm:prSet/>
      <dgm:spPr/>
      <dgm:t>
        <a:bodyPr/>
        <a:lstStyle/>
        <a:p>
          <a:endParaRPr lang="en-US"/>
        </a:p>
      </dgm:t>
    </dgm:pt>
    <dgm:pt modelId="{DE15D8D4-C6EA-407A-A09F-AA1319086E9E}" type="sibTrans" cxnId="{E533412D-7BA7-4745-820B-16E0A71DCF92}">
      <dgm:prSet/>
      <dgm:spPr/>
      <dgm:t>
        <a:bodyPr/>
        <a:lstStyle/>
        <a:p>
          <a:endParaRPr lang="en-US"/>
        </a:p>
      </dgm:t>
    </dgm:pt>
    <dgm:pt modelId="{13BE6074-BD00-4D41-A031-66B0107DC405}">
      <dgm:prSet custT="1"/>
      <dgm:spPr>
        <a:gradFill flip="none" rotWithShape="0">
          <a:gsLst>
            <a:gs pos="0">
              <a:schemeClr val="accent3">
                <a:lumMod val="67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dgm:spPr>
      <dgm:t>
        <a:bodyPr/>
        <a:lstStyle/>
        <a:p>
          <a:r>
            <a:rPr lang="en-US" sz="1600" dirty="0">
              <a:latin typeface="+mn-lt"/>
            </a:rPr>
            <a:t>Supply-chain SIM-embedded SMS logic allows SIMS to send SMSs without the user's knowledge or permission. All Mobile operators (MOs) SIMs utilize Proactive SMS logic of some form without the public's knowledge. Unfortunately, proactive SMS logic could be used for intel gathering purposes by MOs that operate in authoritarian locations.</a:t>
          </a:r>
          <a:endParaRPr lang="en-US" sz="1600" dirty="0">
            <a:solidFill>
              <a:schemeClr val="bg1"/>
            </a:solidFill>
          </a:endParaRPr>
        </a:p>
      </dgm:t>
    </dgm:pt>
    <dgm:pt modelId="{43FCE082-63AC-4DF7-BD73-C70FA3525ED9}" type="parTrans" cxnId="{409238A4-67E5-417B-85DE-3601286CE1E2}">
      <dgm:prSet/>
      <dgm:spPr/>
      <dgm:t>
        <a:bodyPr/>
        <a:lstStyle/>
        <a:p>
          <a:endParaRPr lang="en-US"/>
        </a:p>
      </dgm:t>
    </dgm:pt>
    <dgm:pt modelId="{51D899A2-E1E9-47CE-ACF7-52B57F3A5681}" type="sibTrans" cxnId="{409238A4-67E5-417B-85DE-3601286CE1E2}">
      <dgm:prSet/>
      <dgm:spPr/>
      <dgm:t>
        <a:bodyPr/>
        <a:lstStyle/>
        <a:p>
          <a:endParaRPr lang="en-US"/>
        </a:p>
      </dgm:t>
    </dgm:pt>
    <dgm:pt modelId="{EEDD67CB-DF2A-48D4-BBEF-3A610C08DD9A}">
      <dgm:prSet/>
      <dgm:spPr/>
      <dgm:t>
        <a:bodyPr/>
        <a:lstStyle/>
        <a:p>
          <a:r>
            <a:rPr lang="en-US" b="1" dirty="0">
              <a:latin typeface="+mn-lt"/>
            </a:rPr>
            <a:t>Malware SMS</a:t>
          </a:r>
          <a:endParaRPr lang="en-US" dirty="0"/>
        </a:p>
      </dgm:t>
    </dgm:pt>
    <dgm:pt modelId="{1F9C2898-47EF-49FF-B587-5734CE61FFE4}" type="parTrans" cxnId="{7417359A-DA67-4E6B-9A27-B9390F1B7723}">
      <dgm:prSet/>
      <dgm:spPr/>
      <dgm:t>
        <a:bodyPr/>
        <a:lstStyle/>
        <a:p>
          <a:endParaRPr lang="en-US"/>
        </a:p>
      </dgm:t>
    </dgm:pt>
    <dgm:pt modelId="{BFE077F2-F900-49B3-8067-C5BDFBE0066E}" type="sibTrans" cxnId="{7417359A-DA67-4E6B-9A27-B9390F1B7723}">
      <dgm:prSet/>
      <dgm:spPr/>
      <dgm:t>
        <a:bodyPr/>
        <a:lstStyle/>
        <a:p>
          <a:endParaRPr lang="en-US"/>
        </a:p>
      </dgm:t>
    </dgm:pt>
    <dgm:pt modelId="{71E9A678-9E76-4BF2-A62A-5F948046EA5E}">
      <dgm:prSet custT="1"/>
      <dgm:spPr>
        <a:gradFill flip="none" rotWithShape="1">
          <a:gsLst>
            <a:gs pos="0">
              <a:schemeClr val="accent6">
                <a:lumMod val="78000"/>
              </a:schemeClr>
            </a:gs>
            <a:gs pos="23000">
              <a:schemeClr val="accent6">
                <a:lumMod val="89000"/>
              </a:schemeClr>
            </a:gs>
            <a:gs pos="69000">
              <a:schemeClr val="accent6">
                <a:lumMod val="75000"/>
              </a:schemeClr>
            </a:gs>
            <a:gs pos="97000">
              <a:schemeClr val="accent6">
                <a:lumMod val="70000"/>
              </a:schemeClr>
            </a:gs>
          </a:gsLst>
          <a:path path="circle">
            <a:fillToRect l="100000" b="100000"/>
          </a:path>
          <a:tileRect t="-100000" r="-100000"/>
        </a:gradFill>
      </dgm:spPr>
      <dgm:t>
        <a:bodyPr/>
        <a:lstStyle/>
        <a:p>
          <a:r>
            <a:rPr lang="en-US" sz="1600">
              <a:latin typeface="+mn-lt"/>
            </a:rPr>
            <a:t>Malware links often spread over SMS or are hidden in mobile app stores, luring users to install and grant privileges. Remote attacker then uses the malware to initiate calls or send covert SMS - both for C&amp;C and propagation.</a:t>
          </a:r>
          <a:endParaRPr lang="en-US" sz="1600">
            <a:solidFill>
              <a:schemeClr val="bg1"/>
            </a:solidFill>
          </a:endParaRPr>
        </a:p>
      </dgm:t>
    </dgm:pt>
    <dgm:pt modelId="{3CA8E680-25FC-42FE-96CC-2125B803534B}" type="parTrans" cxnId="{B721433D-F712-425B-8366-EE627B14489C}">
      <dgm:prSet/>
      <dgm:spPr/>
      <dgm:t>
        <a:bodyPr/>
        <a:lstStyle/>
        <a:p>
          <a:endParaRPr lang="en-US"/>
        </a:p>
      </dgm:t>
    </dgm:pt>
    <dgm:pt modelId="{C6E41363-37A4-40D6-81CA-2ACF3335C1ED}" type="sibTrans" cxnId="{B721433D-F712-425B-8366-EE627B14489C}">
      <dgm:prSet/>
      <dgm:spPr/>
      <dgm:t>
        <a:bodyPr/>
        <a:lstStyle/>
        <a:p>
          <a:endParaRPr lang="en-US"/>
        </a:p>
      </dgm:t>
    </dgm:pt>
    <dgm:pt modelId="{AA8786C9-52ED-514A-A9DE-DFED0D1E0C72}" type="pres">
      <dgm:prSet presAssocID="{CF8FC082-8197-44CF-9423-2BD3BB684489}" presName="Name0" presStyleCnt="0">
        <dgm:presLayoutVars>
          <dgm:dir/>
          <dgm:animLvl val="lvl"/>
          <dgm:resizeHandles val="exact"/>
        </dgm:presLayoutVars>
      </dgm:prSet>
      <dgm:spPr/>
    </dgm:pt>
    <dgm:pt modelId="{B629CADE-A89B-0649-A4D7-6A8E203902B6}" type="pres">
      <dgm:prSet presAssocID="{0854D743-5B98-4BA7-BB5A-FEAA10ADD10D}" presName="linNode" presStyleCnt="0"/>
      <dgm:spPr/>
    </dgm:pt>
    <dgm:pt modelId="{AB2B2AA7-227D-BD44-B21B-E34D0191A17D}" type="pres">
      <dgm:prSet presAssocID="{0854D743-5B98-4BA7-BB5A-FEAA10ADD10D}" presName="parentText" presStyleLbl="solidFgAcc1" presStyleIdx="0" presStyleCnt="3">
        <dgm:presLayoutVars>
          <dgm:chMax val="1"/>
          <dgm:bulletEnabled/>
        </dgm:presLayoutVars>
      </dgm:prSet>
      <dgm:spPr/>
    </dgm:pt>
    <dgm:pt modelId="{D670C0BA-0181-A94E-89D4-022149CA57F5}" type="pres">
      <dgm:prSet presAssocID="{0854D743-5B98-4BA7-BB5A-FEAA10ADD10D}" presName="descendantText" presStyleLbl="alignNode1" presStyleIdx="0" presStyleCnt="3">
        <dgm:presLayoutVars>
          <dgm:bulletEnabled/>
        </dgm:presLayoutVars>
      </dgm:prSet>
      <dgm:spPr/>
    </dgm:pt>
    <dgm:pt modelId="{A84646D1-CAFA-3A46-912F-F1979DECFC98}" type="pres">
      <dgm:prSet presAssocID="{B3F73577-AFFD-483A-8780-A93DFCA99383}" presName="sp" presStyleCnt="0"/>
      <dgm:spPr/>
    </dgm:pt>
    <dgm:pt modelId="{01CEF423-1AA2-604F-8481-6006F839CDCC}" type="pres">
      <dgm:prSet presAssocID="{CC06E45D-C6F8-4EE5-A346-D747FFABB4E9}" presName="linNode" presStyleCnt="0"/>
      <dgm:spPr/>
    </dgm:pt>
    <dgm:pt modelId="{71C5F128-4F49-404F-B512-23CFBD5BAE96}" type="pres">
      <dgm:prSet presAssocID="{CC06E45D-C6F8-4EE5-A346-D747FFABB4E9}" presName="parentText" presStyleLbl="solidFgAcc1" presStyleIdx="1" presStyleCnt="3">
        <dgm:presLayoutVars>
          <dgm:chMax val="1"/>
          <dgm:bulletEnabled/>
        </dgm:presLayoutVars>
      </dgm:prSet>
      <dgm:spPr/>
    </dgm:pt>
    <dgm:pt modelId="{A76E625E-1BE9-7E41-95C3-989C4528903A}" type="pres">
      <dgm:prSet presAssocID="{CC06E45D-C6F8-4EE5-A346-D747FFABB4E9}" presName="descendantText" presStyleLbl="alignNode1" presStyleIdx="1" presStyleCnt="3">
        <dgm:presLayoutVars>
          <dgm:bulletEnabled/>
        </dgm:presLayoutVars>
      </dgm:prSet>
      <dgm:spPr/>
    </dgm:pt>
    <dgm:pt modelId="{4822D7C0-5131-214D-B74B-DE3C39B8E920}" type="pres">
      <dgm:prSet presAssocID="{DE15D8D4-C6EA-407A-A09F-AA1319086E9E}" presName="sp" presStyleCnt="0"/>
      <dgm:spPr/>
    </dgm:pt>
    <dgm:pt modelId="{C9D60817-A477-184A-86CB-467C539A4DF1}" type="pres">
      <dgm:prSet presAssocID="{EEDD67CB-DF2A-48D4-BBEF-3A610C08DD9A}" presName="linNode" presStyleCnt="0"/>
      <dgm:spPr/>
    </dgm:pt>
    <dgm:pt modelId="{86411F52-C622-134B-9759-8CB6B0BE3210}" type="pres">
      <dgm:prSet presAssocID="{EEDD67CB-DF2A-48D4-BBEF-3A610C08DD9A}" presName="parentText" presStyleLbl="solidFgAcc1" presStyleIdx="2" presStyleCnt="3">
        <dgm:presLayoutVars>
          <dgm:chMax val="1"/>
          <dgm:bulletEnabled/>
        </dgm:presLayoutVars>
      </dgm:prSet>
      <dgm:spPr/>
    </dgm:pt>
    <dgm:pt modelId="{0C36A1D1-B82D-2B49-86FD-085D8CB4313A}" type="pres">
      <dgm:prSet presAssocID="{EEDD67CB-DF2A-48D4-BBEF-3A610C08DD9A}" presName="descendantText" presStyleLbl="alignNode1" presStyleIdx="2" presStyleCnt="3">
        <dgm:presLayoutVars>
          <dgm:bulletEnabled/>
        </dgm:presLayoutVars>
      </dgm:prSet>
      <dgm:spPr/>
    </dgm:pt>
  </dgm:ptLst>
  <dgm:cxnLst>
    <dgm:cxn modelId="{8AE23918-C1F5-1F4A-A3F6-A3CA8D1AE312}" type="presOf" srcId="{13BE6074-BD00-4D41-A031-66B0107DC405}" destId="{A76E625E-1BE9-7E41-95C3-989C4528903A}" srcOrd="0" destOrd="0" presId="urn:microsoft.com/office/officeart/2016/7/layout/VerticalHollowActionList"/>
    <dgm:cxn modelId="{E533412D-7BA7-4745-820B-16E0A71DCF92}" srcId="{CF8FC082-8197-44CF-9423-2BD3BB684489}" destId="{CC06E45D-C6F8-4EE5-A346-D747FFABB4E9}" srcOrd="1" destOrd="0" parTransId="{1C0E3966-A050-4F2B-AE38-C2BE3AB24B39}" sibTransId="{DE15D8D4-C6EA-407A-A09F-AA1319086E9E}"/>
    <dgm:cxn modelId="{556F8E3C-3822-824C-B96D-12F6AD6D44E9}" type="presOf" srcId="{CC06E45D-C6F8-4EE5-A346-D747FFABB4E9}" destId="{71C5F128-4F49-404F-B512-23CFBD5BAE96}" srcOrd="0" destOrd="0" presId="urn:microsoft.com/office/officeart/2016/7/layout/VerticalHollowActionList"/>
    <dgm:cxn modelId="{B721433D-F712-425B-8366-EE627B14489C}" srcId="{EEDD67CB-DF2A-48D4-BBEF-3A610C08DD9A}" destId="{71E9A678-9E76-4BF2-A62A-5F948046EA5E}" srcOrd="0" destOrd="0" parTransId="{3CA8E680-25FC-42FE-96CC-2125B803534B}" sibTransId="{C6E41363-37A4-40D6-81CA-2ACF3335C1ED}"/>
    <dgm:cxn modelId="{3C618B4B-557B-EC4C-B919-6B9C6B1A8C44}" type="presOf" srcId="{AF96426A-0ACE-431E-B076-9B5403C47709}" destId="{D670C0BA-0181-A94E-89D4-022149CA57F5}" srcOrd="0" destOrd="0" presId="urn:microsoft.com/office/officeart/2016/7/layout/VerticalHollowActionList"/>
    <dgm:cxn modelId="{E2FA258E-80A2-0D42-B59B-6DDC40BBB511}" type="presOf" srcId="{71E9A678-9E76-4BF2-A62A-5F948046EA5E}" destId="{0C36A1D1-B82D-2B49-86FD-085D8CB4313A}" srcOrd="0" destOrd="0" presId="urn:microsoft.com/office/officeart/2016/7/layout/VerticalHollowActionList"/>
    <dgm:cxn modelId="{C4A9AA94-3E73-2E42-9281-9489C698ACBB}" type="presOf" srcId="{0854D743-5B98-4BA7-BB5A-FEAA10ADD10D}" destId="{AB2B2AA7-227D-BD44-B21B-E34D0191A17D}" srcOrd="0" destOrd="0" presId="urn:microsoft.com/office/officeart/2016/7/layout/VerticalHollowActionList"/>
    <dgm:cxn modelId="{7417359A-DA67-4E6B-9A27-B9390F1B7723}" srcId="{CF8FC082-8197-44CF-9423-2BD3BB684489}" destId="{EEDD67CB-DF2A-48D4-BBEF-3A610C08DD9A}" srcOrd="2" destOrd="0" parTransId="{1F9C2898-47EF-49FF-B587-5734CE61FFE4}" sibTransId="{BFE077F2-F900-49B3-8067-C5BDFBE0066E}"/>
    <dgm:cxn modelId="{409238A4-67E5-417B-85DE-3601286CE1E2}" srcId="{CC06E45D-C6F8-4EE5-A346-D747FFABB4E9}" destId="{13BE6074-BD00-4D41-A031-66B0107DC405}" srcOrd="0" destOrd="0" parTransId="{43FCE082-63AC-4DF7-BD73-C70FA3525ED9}" sibTransId="{51D899A2-E1E9-47CE-ACF7-52B57F3A5681}"/>
    <dgm:cxn modelId="{B9E40CB4-5D12-4669-8398-1CD81872E606}" srcId="{CF8FC082-8197-44CF-9423-2BD3BB684489}" destId="{0854D743-5B98-4BA7-BB5A-FEAA10ADD10D}" srcOrd="0" destOrd="0" parTransId="{8134A108-4976-4780-8ECE-1C40A848E29F}" sibTransId="{B3F73577-AFFD-483A-8780-A93DFCA99383}"/>
    <dgm:cxn modelId="{D35701B6-E8AF-4FC9-AD37-4CEC4CD7AF76}" srcId="{0854D743-5B98-4BA7-BB5A-FEAA10ADD10D}" destId="{AF96426A-0ACE-431E-B076-9B5403C47709}" srcOrd="0" destOrd="0" parTransId="{BA8B1E43-32BC-4562-9035-19FE5E1C4574}" sibTransId="{1CD5F0C6-275A-462C-9AE6-EA81C74A8653}"/>
    <dgm:cxn modelId="{6BAA92E8-1419-F343-938E-A9C7EE79E6D0}" type="presOf" srcId="{EEDD67CB-DF2A-48D4-BBEF-3A610C08DD9A}" destId="{86411F52-C622-134B-9759-8CB6B0BE3210}" srcOrd="0" destOrd="0" presId="urn:microsoft.com/office/officeart/2016/7/layout/VerticalHollowActionList"/>
    <dgm:cxn modelId="{24ECA5ED-43C3-BA4B-A768-FDA4CD680B08}" type="presOf" srcId="{CF8FC082-8197-44CF-9423-2BD3BB684489}" destId="{AA8786C9-52ED-514A-A9DE-DFED0D1E0C72}" srcOrd="0" destOrd="0" presId="urn:microsoft.com/office/officeart/2016/7/layout/VerticalHollowActionList"/>
    <dgm:cxn modelId="{E5BEE57F-FD01-EF47-83D4-6F0786439B13}" type="presParOf" srcId="{AA8786C9-52ED-514A-A9DE-DFED0D1E0C72}" destId="{B629CADE-A89B-0649-A4D7-6A8E203902B6}" srcOrd="0" destOrd="0" presId="urn:microsoft.com/office/officeart/2016/7/layout/VerticalHollowActionList"/>
    <dgm:cxn modelId="{64980682-8656-D340-97F1-5D13AD46D502}" type="presParOf" srcId="{B629CADE-A89B-0649-A4D7-6A8E203902B6}" destId="{AB2B2AA7-227D-BD44-B21B-E34D0191A17D}" srcOrd="0" destOrd="0" presId="urn:microsoft.com/office/officeart/2016/7/layout/VerticalHollowActionList"/>
    <dgm:cxn modelId="{3D653553-D7F8-524E-AE62-34C208EF1790}" type="presParOf" srcId="{B629CADE-A89B-0649-A4D7-6A8E203902B6}" destId="{D670C0BA-0181-A94E-89D4-022149CA57F5}" srcOrd="1" destOrd="0" presId="urn:microsoft.com/office/officeart/2016/7/layout/VerticalHollowActionList"/>
    <dgm:cxn modelId="{6D10ABF5-330E-AD4E-BD18-172C4E8E3C48}" type="presParOf" srcId="{AA8786C9-52ED-514A-A9DE-DFED0D1E0C72}" destId="{A84646D1-CAFA-3A46-912F-F1979DECFC98}" srcOrd="1" destOrd="0" presId="urn:microsoft.com/office/officeart/2016/7/layout/VerticalHollowActionList"/>
    <dgm:cxn modelId="{AEB794CE-9DA6-D84C-80EB-B6E84C98AD94}" type="presParOf" srcId="{AA8786C9-52ED-514A-A9DE-DFED0D1E0C72}" destId="{01CEF423-1AA2-604F-8481-6006F839CDCC}" srcOrd="2" destOrd="0" presId="urn:microsoft.com/office/officeart/2016/7/layout/VerticalHollowActionList"/>
    <dgm:cxn modelId="{E7A12E25-A4EC-9941-98CC-AF6663A6325F}" type="presParOf" srcId="{01CEF423-1AA2-604F-8481-6006F839CDCC}" destId="{71C5F128-4F49-404F-B512-23CFBD5BAE96}" srcOrd="0" destOrd="0" presId="urn:microsoft.com/office/officeart/2016/7/layout/VerticalHollowActionList"/>
    <dgm:cxn modelId="{21726066-E1D1-D947-B113-B871E6B142DF}" type="presParOf" srcId="{01CEF423-1AA2-604F-8481-6006F839CDCC}" destId="{A76E625E-1BE9-7E41-95C3-989C4528903A}" srcOrd="1" destOrd="0" presId="urn:microsoft.com/office/officeart/2016/7/layout/VerticalHollowActionList"/>
    <dgm:cxn modelId="{18B1FCDA-BCC6-7C4A-B490-8E37E4F20F64}" type="presParOf" srcId="{AA8786C9-52ED-514A-A9DE-DFED0D1E0C72}" destId="{4822D7C0-5131-214D-B74B-DE3C39B8E920}" srcOrd="3" destOrd="0" presId="urn:microsoft.com/office/officeart/2016/7/layout/VerticalHollowActionList"/>
    <dgm:cxn modelId="{6828D254-943D-AE4E-B4DC-815BA9F649F0}" type="presParOf" srcId="{AA8786C9-52ED-514A-A9DE-DFED0D1E0C72}" destId="{C9D60817-A477-184A-86CB-467C539A4DF1}" srcOrd="4" destOrd="0" presId="urn:microsoft.com/office/officeart/2016/7/layout/VerticalHollowActionList"/>
    <dgm:cxn modelId="{4F6DFD58-16ED-774A-825F-8CAF2D22D10A}" type="presParOf" srcId="{C9D60817-A477-184A-86CB-467C539A4DF1}" destId="{86411F52-C622-134B-9759-8CB6B0BE3210}" srcOrd="0" destOrd="0" presId="urn:microsoft.com/office/officeart/2016/7/layout/VerticalHollowActionList"/>
    <dgm:cxn modelId="{C58AC8BE-A4A3-D944-9992-6387A5BCA486}" type="presParOf" srcId="{C9D60817-A477-184A-86CB-467C539A4DF1}" destId="{0C36A1D1-B82D-2B49-86FD-085D8CB4313A}"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70C0BA-0181-A94E-89D4-022149CA57F5}">
      <dsp:nvSpPr>
        <dsp:cNvPr id="0" name=""/>
        <dsp:cNvSpPr/>
      </dsp:nvSpPr>
      <dsp:spPr>
        <a:xfrm>
          <a:off x="1309039" y="1506"/>
          <a:ext cx="5236159" cy="1543964"/>
        </a:xfrm>
        <a:prstGeom prst="rect">
          <a:avLst/>
        </a:prstGeom>
        <a:gradFill flip="none" rotWithShape="1">
          <a:gsLst>
            <a:gs pos="0">
              <a:schemeClr val="accent1">
                <a:lumMod val="74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w="9525" cap="rnd"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596" tIns="392167" rIns="101596" bIns="392167"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bg1"/>
              </a:solidFill>
              <a:latin typeface="+mn-lt"/>
            </a:rPr>
            <a:t>Type-0 SMS are typically associated with covert triangulation of UEs by law enforcement, nation states, and adversaries who submit Silent SMS for flooding attacks or geo-tracking.</a:t>
          </a:r>
          <a:endParaRPr lang="en-US" sz="1600" kern="1200" dirty="0">
            <a:solidFill>
              <a:schemeClr val="bg1"/>
            </a:solidFill>
          </a:endParaRPr>
        </a:p>
      </dsp:txBody>
      <dsp:txXfrm>
        <a:off x="1309039" y="1506"/>
        <a:ext cx="5236159" cy="1543964"/>
      </dsp:txXfrm>
    </dsp:sp>
    <dsp:sp modelId="{AB2B2AA7-227D-BD44-B21B-E34D0191A17D}">
      <dsp:nvSpPr>
        <dsp:cNvPr id="0" name=""/>
        <dsp:cNvSpPr/>
      </dsp:nvSpPr>
      <dsp:spPr>
        <a:xfrm>
          <a:off x="0" y="1506"/>
          <a:ext cx="1309039" cy="1543964"/>
        </a:xfrm>
        <a:prstGeom prst="rect">
          <a:avLst/>
        </a:prstGeom>
        <a:solidFill>
          <a:schemeClr val="lt1">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9270" tIns="152509" rIns="69270" bIns="152509"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n-lt"/>
            </a:rPr>
            <a:t>Silent SMS</a:t>
          </a:r>
          <a:endParaRPr lang="en-US" sz="2000" kern="1200" dirty="0"/>
        </a:p>
      </dsp:txBody>
      <dsp:txXfrm>
        <a:off x="0" y="1506"/>
        <a:ext cx="1309039" cy="1543964"/>
      </dsp:txXfrm>
    </dsp:sp>
    <dsp:sp modelId="{A76E625E-1BE9-7E41-95C3-989C4528903A}">
      <dsp:nvSpPr>
        <dsp:cNvPr id="0" name=""/>
        <dsp:cNvSpPr/>
      </dsp:nvSpPr>
      <dsp:spPr>
        <a:xfrm>
          <a:off x="1309039" y="1638108"/>
          <a:ext cx="5236159" cy="1543964"/>
        </a:xfrm>
        <a:prstGeom prst="rect">
          <a:avLst/>
        </a:prstGeom>
        <a:gradFill flip="none" rotWithShape="0">
          <a:gsLst>
            <a:gs pos="0">
              <a:schemeClr val="accent3">
                <a:lumMod val="67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ln w="9525" cap="rnd"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596" tIns="392167" rIns="101596" bIns="392167"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bg1"/>
              </a:solidFill>
              <a:latin typeface="+mn-lt"/>
            </a:rPr>
            <a:t>Class 0 SMS can be sent by authorities and malicious attackers to produce pop-up windows on the UE.  Malicious flash SMS DoS attacks and fake alerts have been demonstrated. </a:t>
          </a:r>
          <a:endParaRPr lang="en-US" sz="1600" kern="1200" dirty="0">
            <a:solidFill>
              <a:schemeClr val="bg1"/>
            </a:solidFill>
          </a:endParaRPr>
        </a:p>
      </dsp:txBody>
      <dsp:txXfrm>
        <a:off x="1309039" y="1638108"/>
        <a:ext cx="5236159" cy="1543964"/>
      </dsp:txXfrm>
    </dsp:sp>
    <dsp:sp modelId="{71C5F128-4F49-404F-B512-23CFBD5BAE96}">
      <dsp:nvSpPr>
        <dsp:cNvPr id="0" name=""/>
        <dsp:cNvSpPr/>
      </dsp:nvSpPr>
      <dsp:spPr>
        <a:xfrm>
          <a:off x="0" y="1638108"/>
          <a:ext cx="1309039" cy="1543964"/>
        </a:xfrm>
        <a:prstGeom prst="rect">
          <a:avLst/>
        </a:prstGeom>
        <a:solidFill>
          <a:schemeClr val="lt1">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9270" tIns="152509" rIns="69270" bIns="152509"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n-lt"/>
            </a:rPr>
            <a:t>Flash SMS</a:t>
          </a:r>
          <a:endParaRPr lang="en-US" sz="2000" b="1" kern="1200" dirty="0"/>
        </a:p>
      </dsp:txBody>
      <dsp:txXfrm>
        <a:off x="0" y="1638108"/>
        <a:ext cx="1309039" cy="1543964"/>
      </dsp:txXfrm>
    </dsp:sp>
    <dsp:sp modelId="{0C36A1D1-B82D-2B49-86FD-085D8CB4313A}">
      <dsp:nvSpPr>
        <dsp:cNvPr id="0" name=""/>
        <dsp:cNvSpPr/>
      </dsp:nvSpPr>
      <dsp:spPr>
        <a:xfrm>
          <a:off x="1309039" y="3274711"/>
          <a:ext cx="5236159" cy="1543964"/>
        </a:xfrm>
        <a:prstGeom prst="rect">
          <a:avLst/>
        </a:prstGeom>
        <a:gradFill flip="none" rotWithShape="1">
          <a:gsLst>
            <a:gs pos="0">
              <a:schemeClr val="accent6">
                <a:lumMod val="78000"/>
              </a:schemeClr>
            </a:gs>
            <a:gs pos="23000">
              <a:schemeClr val="accent6">
                <a:lumMod val="89000"/>
              </a:schemeClr>
            </a:gs>
            <a:gs pos="69000">
              <a:schemeClr val="accent6">
                <a:lumMod val="75000"/>
              </a:schemeClr>
            </a:gs>
            <a:gs pos="97000">
              <a:schemeClr val="accent6">
                <a:lumMod val="70000"/>
              </a:schemeClr>
            </a:gs>
          </a:gsLst>
          <a:path path="circle">
            <a:fillToRect l="100000" b="100000"/>
          </a:path>
          <a:tileRect t="-100000" r="-100000"/>
        </a:gradFill>
        <a:ln w="9525" cap="rnd"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596" tIns="392167" rIns="101596" bIns="392167"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bg1"/>
              </a:solidFill>
              <a:latin typeface="+mn-lt"/>
            </a:rPr>
            <a:t>SMS messages can contain SIM binary attachments that inject surreptitious code logic in victim devices without the knowledge or consent. Examples include </a:t>
          </a:r>
          <a:r>
            <a:rPr lang="en-US" sz="1600" kern="1200" dirty="0" err="1">
              <a:solidFill>
                <a:schemeClr val="bg1"/>
              </a:solidFill>
              <a:latin typeface="+mn-lt"/>
            </a:rPr>
            <a:t>SimJack</a:t>
          </a:r>
          <a:r>
            <a:rPr lang="en-US" sz="1600" kern="1200" dirty="0">
              <a:solidFill>
                <a:schemeClr val="bg1"/>
              </a:solidFill>
              <a:latin typeface="+mn-lt"/>
            </a:rPr>
            <a:t>, </a:t>
          </a:r>
          <a:r>
            <a:rPr lang="en-US" sz="1600" kern="1200" dirty="0" err="1">
              <a:solidFill>
                <a:schemeClr val="bg1"/>
              </a:solidFill>
              <a:latin typeface="+mn-lt"/>
            </a:rPr>
            <a:t>WIBAttack</a:t>
          </a:r>
          <a:r>
            <a:rPr lang="en-US" sz="1600" kern="1200" dirty="0">
              <a:solidFill>
                <a:schemeClr val="bg1"/>
              </a:solidFill>
              <a:latin typeface="+mn-lt"/>
            </a:rPr>
            <a:t>, and other Binary SMS-based attacks.</a:t>
          </a:r>
          <a:endParaRPr lang="en-US" sz="1600" kern="1200" dirty="0">
            <a:solidFill>
              <a:schemeClr val="bg1"/>
            </a:solidFill>
          </a:endParaRPr>
        </a:p>
      </dsp:txBody>
      <dsp:txXfrm>
        <a:off x="1309039" y="3274711"/>
        <a:ext cx="5236159" cy="1543964"/>
      </dsp:txXfrm>
    </dsp:sp>
    <dsp:sp modelId="{86411F52-C622-134B-9759-8CB6B0BE3210}">
      <dsp:nvSpPr>
        <dsp:cNvPr id="0" name=""/>
        <dsp:cNvSpPr/>
      </dsp:nvSpPr>
      <dsp:spPr>
        <a:xfrm>
          <a:off x="0" y="3274711"/>
          <a:ext cx="1309039" cy="1543964"/>
        </a:xfrm>
        <a:prstGeom prst="rect">
          <a:avLst/>
        </a:prstGeom>
        <a:solidFill>
          <a:schemeClr val="lt1">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9270" tIns="152509" rIns="69270" bIns="152509"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n-lt"/>
            </a:rPr>
            <a:t>Binary SMS attacks </a:t>
          </a:r>
        </a:p>
      </dsp:txBody>
      <dsp:txXfrm>
        <a:off x="0" y="3274711"/>
        <a:ext cx="1309039" cy="15439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70C0BA-0181-A94E-89D4-022149CA57F5}">
      <dsp:nvSpPr>
        <dsp:cNvPr id="0" name=""/>
        <dsp:cNvSpPr/>
      </dsp:nvSpPr>
      <dsp:spPr>
        <a:xfrm>
          <a:off x="1309039" y="1506"/>
          <a:ext cx="5236159" cy="1543964"/>
        </a:xfrm>
        <a:prstGeom prst="rect">
          <a:avLst/>
        </a:prstGeom>
        <a:gradFill flip="none" rotWithShape="1">
          <a:gsLst>
            <a:gs pos="0">
              <a:schemeClr val="accent1">
                <a:lumMod val="74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w="9525" cap="rnd"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596" tIns="392167" rIns="101596" bIns="392167" numCol="1" spcCol="1270" anchor="ctr" anchorCtr="0">
          <a:noAutofit/>
        </a:bodyPr>
        <a:lstStyle/>
        <a:p>
          <a:pPr marL="0" lvl="0" indent="0" algn="l" defTabSz="711200">
            <a:lnSpc>
              <a:spcPct val="90000"/>
            </a:lnSpc>
            <a:spcBef>
              <a:spcPct val="0"/>
            </a:spcBef>
            <a:spcAft>
              <a:spcPct val="35000"/>
            </a:spcAft>
            <a:buNone/>
          </a:pPr>
          <a:r>
            <a:rPr lang="en-US" sz="1600" b="1" kern="1200" dirty="0">
              <a:latin typeface="+mn-lt"/>
            </a:rPr>
            <a:t>H</a:t>
          </a:r>
          <a:r>
            <a:rPr lang="en-US" sz="1600" kern="1200" dirty="0">
              <a:latin typeface="+mn-lt"/>
            </a:rPr>
            <a:t>osted on SDRs, an attacker can send fraud and spam SMSs to nearby users. In some geo-regions, malicious FBS SMS are prevalent, significant criminal source of revenue, and facilitate other SMS attack scenarios beyond SMS Phishing.</a:t>
          </a:r>
          <a:endParaRPr lang="en-US" sz="1600" kern="1200" dirty="0">
            <a:solidFill>
              <a:schemeClr val="bg1"/>
            </a:solidFill>
          </a:endParaRPr>
        </a:p>
      </dsp:txBody>
      <dsp:txXfrm>
        <a:off x="1309039" y="1506"/>
        <a:ext cx="5236159" cy="1543964"/>
      </dsp:txXfrm>
    </dsp:sp>
    <dsp:sp modelId="{AB2B2AA7-227D-BD44-B21B-E34D0191A17D}">
      <dsp:nvSpPr>
        <dsp:cNvPr id="0" name=""/>
        <dsp:cNvSpPr/>
      </dsp:nvSpPr>
      <dsp:spPr>
        <a:xfrm>
          <a:off x="0" y="1506"/>
          <a:ext cx="1309039" cy="1543964"/>
        </a:xfrm>
        <a:prstGeom prst="rect">
          <a:avLst/>
        </a:prstGeom>
        <a:solidFill>
          <a:schemeClr val="lt1">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9270" tIns="152509" rIns="69270" bIns="152509" numCol="1" spcCol="1270" anchor="ctr" anchorCtr="0">
          <a:noAutofit/>
        </a:bodyPr>
        <a:lstStyle/>
        <a:p>
          <a:pPr marL="0" lvl="0" indent="0" algn="ctr" defTabSz="1022350">
            <a:lnSpc>
              <a:spcPct val="90000"/>
            </a:lnSpc>
            <a:spcBef>
              <a:spcPct val="0"/>
            </a:spcBef>
            <a:spcAft>
              <a:spcPct val="35000"/>
            </a:spcAft>
            <a:buNone/>
          </a:pPr>
          <a:r>
            <a:rPr lang="en-US" sz="2300" b="1" kern="1200" dirty="0">
              <a:latin typeface="+mn-lt"/>
            </a:rPr>
            <a:t>Fake base stations</a:t>
          </a:r>
          <a:endParaRPr lang="en-US" sz="2300" kern="1200" dirty="0"/>
        </a:p>
      </dsp:txBody>
      <dsp:txXfrm>
        <a:off x="0" y="1506"/>
        <a:ext cx="1309039" cy="1543964"/>
      </dsp:txXfrm>
    </dsp:sp>
    <dsp:sp modelId="{A76E625E-1BE9-7E41-95C3-989C4528903A}">
      <dsp:nvSpPr>
        <dsp:cNvPr id="0" name=""/>
        <dsp:cNvSpPr/>
      </dsp:nvSpPr>
      <dsp:spPr>
        <a:xfrm>
          <a:off x="1309039" y="1638108"/>
          <a:ext cx="5236159" cy="1543964"/>
        </a:xfrm>
        <a:prstGeom prst="rect">
          <a:avLst/>
        </a:prstGeom>
        <a:gradFill flip="none" rotWithShape="0">
          <a:gsLst>
            <a:gs pos="0">
              <a:schemeClr val="accent3">
                <a:lumMod val="67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ln w="9525" cap="rnd"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596" tIns="392167" rIns="101596" bIns="392167" numCol="1" spcCol="1270" anchor="ctr" anchorCtr="0">
          <a:noAutofit/>
        </a:bodyPr>
        <a:lstStyle/>
        <a:p>
          <a:pPr marL="0" lvl="0" indent="0" algn="l" defTabSz="711200">
            <a:lnSpc>
              <a:spcPct val="90000"/>
            </a:lnSpc>
            <a:spcBef>
              <a:spcPct val="0"/>
            </a:spcBef>
            <a:spcAft>
              <a:spcPct val="35000"/>
            </a:spcAft>
            <a:buNone/>
          </a:pPr>
          <a:r>
            <a:rPr lang="en-US" sz="1600" kern="1200" dirty="0">
              <a:latin typeface="+mn-lt"/>
            </a:rPr>
            <a:t>Supply-chain SIM-embedded SMS logic allows SIMS to send SMSs without the user's knowledge or permission. All Mobile operators (MOs) SIMs utilize Proactive SMS logic of some form without the public's knowledge. Unfortunately, proactive SMS logic could be used for intel gathering purposes by MOs that operate in authoritarian locations.</a:t>
          </a:r>
          <a:endParaRPr lang="en-US" sz="1600" kern="1200" dirty="0">
            <a:solidFill>
              <a:schemeClr val="bg1"/>
            </a:solidFill>
          </a:endParaRPr>
        </a:p>
      </dsp:txBody>
      <dsp:txXfrm>
        <a:off x="1309039" y="1638108"/>
        <a:ext cx="5236159" cy="1543964"/>
      </dsp:txXfrm>
    </dsp:sp>
    <dsp:sp modelId="{71C5F128-4F49-404F-B512-23CFBD5BAE96}">
      <dsp:nvSpPr>
        <dsp:cNvPr id="0" name=""/>
        <dsp:cNvSpPr/>
      </dsp:nvSpPr>
      <dsp:spPr>
        <a:xfrm>
          <a:off x="0" y="1638108"/>
          <a:ext cx="1309039" cy="1543964"/>
        </a:xfrm>
        <a:prstGeom prst="rect">
          <a:avLst/>
        </a:prstGeom>
        <a:solidFill>
          <a:schemeClr val="lt1">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9270" tIns="152509" rIns="69270" bIns="152509" numCol="1" spcCol="1270" anchor="ctr" anchorCtr="0">
          <a:noAutofit/>
        </a:bodyPr>
        <a:lstStyle/>
        <a:p>
          <a:pPr marL="0" lvl="0" indent="0" algn="ctr" defTabSz="1022350">
            <a:lnSpc>
              <a:spcPct val="90000"/>
            </a:lnSpc>
            <a:spcBef>
              <a:spcPct val="0"/>
            </a:spcBef>
            <a:spcAft>
              <a:spcPct val="35000"/>
            </a:spcAft>
            <a:buNone/>
          </a:pPr>
          <a:r>
            <a:rPr lang="en-US" sz="2300" b="1" kern="1200" dirty="0">
              <a:latin typeface="+mn-lt"/>
            </a:rPr>
            <a:t>Proactive SMS</a:t>
          </a:r>
        </a:p>
      </dsp:txBody>
      <dsp:txXfrm>
        <a:off x="0" y="1638108"/>
        <a:ext cx="1309039" cy="1543964"/>
      </dsp:txXfrm>
    </dsp:sp>
    <dsp:sp modelId="{0C36A1D1-B82D-2B49-86FD-085D8CB4313A}">
      <dsp:nvSpPr>
        <dsp:cNvPr id="0" name=""/>
        <dsp:cNvSpPr/>
      </dsp:nvSpPr>
      <dsp:spPr>
        <a:xfrm>
          <a:off x="1309039" y="3274711"/>
          <a:ext cx="5236159" cy="1543964"/>
        </a:xfrm>
        <a:prstGeom prst="rect">
          <a:avLst/>
        </a:prstGeom>
        <a:gradFill flip="none" rotWithShape="1">
          <a:gsLst>
            <a:gs pos="0">
              <a:schemeClr val="accent6">
                <a:lumMod val="78000"/>
              </a:schemeClr>
            </a:gs>
            <a:gs pos="23000">
              <a:schemeClr val="accent6">
                <a:lumMod val="89000"/>
              </a:schemeClr>
            </a:gs>
            <a:gs pos="69000">
              <a:schemeClr val="accent6">
                <a:lumMod val="75000"/>
              </a:schemeClr>
            </a:gs>
            <a:gs pos="97000">
              <a:schemeClr val="accent6">
                <a:lumMod val="70000"/>
              </a:schemeClr>
            </a:gs>
          </a:gsLst>
          <a:path path="circle">
            <a:fillToRect l="100000" b="100000"/>
          </a:path>
          <a:tileRect t="-100000" r="-100000"/>
        </a:gradFill>
        <a:ln w="9525" cap="rnd"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596" tIns="392167" rIns="101596" bIns="392167" numCol="1" spcCol="1270" anchor="ctr" anchorCtr="0">
          <a:noAutofit/>
        </a:bodyPr>
        <a:lstStyle/>
        <a:p>
          <a:pPr marL="0" lvl="0" indent="0" algn="l" defTabSz="711200">
            <a:lnSpc>
              <a:spcPct val="90000"/>
            </a:lnSpc>
            <a:spcBef>
              <a:spcPct val="0"/>
            </a:spcBef>
            <a:spcAft>
              <a:spcPct val="35000"/>
            </a:spcAft>
            <a:buNone/>
          </a:pPr>
          <a:r>
            <a:rPr lang="en-US" sz="1600" kern="1200">
              <a:latin typeface="+mn-lt"/>
            </a:rPr>
            <a:t>Malware links often spread over SMS or are hidden in mobile app stores, luring users to install and grant privileges. Remote attacker then uses the malware to initiate calls or send covert SMS - both for C&amp;C and propagation.</a:t>
          </a:r>
          <a:endParaRPr lang="en-US" sz="1600" kern="1200">
            <a:solidFill>
              <a:schemeClr val="bg1"/>
            </a:solidFill>
          </a:endParaRPr>
        </a:p>
      </dsp:txBody>
      <dsp:txXfrm>
        <a:off x="1309039" y="3274711"/>
        <a:ext cx="5236159" cy="1543964"/>
      </dsp:txXfrm>
    </dsp:sp>
    <dsp:sp modelId="{86411F52-C622-134B-9759-8CB6B0BE3210}">
      <dsp:nvSpPr>
        <dsp:cNvPr id="0" name=""/>
        <dsp:cNvSpPr/>
      </dsp:nvSpPr>
      <dsp:spPr>
        <a:xfrm>
          <a:off x="0" y="3274711"/>
          <a:ext cx="1309039" cy="1543964"/>
        </a:xfrm>
        <a:prstGeom prst="rect">
          <a:avLst/>
        </a:prstGeom>
        <a:solidFill>
          <a:schemeClr val="lt1">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9270" tIns="152509" rIns="69270" bIns="152509" numCol="1" spcCol="1270" anchor="ctr" anchorCtr="0">
          <a:noAutofit/>
        </a:bodyPr>
        <a:lstStyle/>
        <a:p>
          <a:pPr marL="0" lvl="0" indent="0" algn="ctr" defTabSz="1022350">
            <a:lnSpc>
              <a:spcPct val="90000"/>
            </a:lnSpc>
            <a:spcBef>
              <a:spcPct val="0"/>
            </a:spcBef>
            <a:spcAft>
              <a:spcPct val="35000"/>
            </a:spcAft>
            <a:buNone/>
          </a:pPr>
          <a:r>
            <a:rPr lang="en-US" sz="2300" b="1" kern="1200" dirty="0">
              <a:latin typeface="+mn-lt"/>
            </a:rPr>
            <a:t>Malware SMS</a:t>
          </a:r>
          <a:endParaRPr lang="en-US" sz="2300" kern="1200" dirty="0"/>
        </a:p>
      </dsp:txBody>
      <dsp:txXfrm>
        <a:off x="0" y="3274711"/>
        <a:ext cx="1309039" cy="1543964"/>
      </dsp:txXfrm>
    </dsp:sp>
  </dsp:spTree>
</dsp:drawing>
</file>

<file path=ppt/diagrams/layout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1A5B35-96CD-FD45-86DC-E5EB85E008BC}" type="datetimeFigureOut">
              <a:rPr lang="en-US" smtClean="0"/>
              <a:t>2/2/23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4C8269-1F89-FF4E-9A13-82E7F18B01AB}" type="slidenum">
              <a:rPr lang="en-US" smtClean="0"/>
              <a:t>‹#›</a:t>
            </a:fld>
            <a:endParaRPr lang="en-US"/>
          </a:p>
        </p:txBody>
      </p:sp>
    </p:spTree>
    <p:extLst>
      <p:ext uri="{BB962C8B-B14F-4D97-AF65-F5344CB8AC3E}">
        <p14:creationId xmlns:p14="http://schemas.microsoft.com/office/powerpoint/2010/main" val="657519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7DDA7261-2A66-5645-A8DB-12D3723EA8FA}" type="datetimeFigureOut">
              <a:rPr lang="en-US" smtClean="0"/>
              <a:t>2/2/23</a:t>
            </a:fld>
            <a:endParaRPr lang="en-US"/>
          </a:p>
        </p:txBody>
      </p:sp>
      <p:sp>
        <p:nvSpPr>
          <p:cNvPr id="5" name="Footer Placeholder 4"/>
          <p:cNvSpPr>
            <a:spLocks noGrp="1"/>
          </p:cNvSpPr>
          <p:nvPr>
            <p:ph type="ftr" sz="quarter" idx="11"/>
          </p:nvPr>
        </p:nvSpPr>
        <p:spPr>
          <a:xfrm>
            <a:off x="3962399" y="5870575"/>
            <a:ext cx="4893958" cy="377825"/>
          </a:xfrm>
        </p:spPr>
        <p:txBody>
          <a:bodyPr/>
          <a:lstStyle/>
          <a:p>
            <a:endParaRPr lang="en-US"/>
          </a:p>
        </p:txBody>
      </p:sp>
      <p:sp>
        <p:nvSpPr>
          <p:cNvPr id="6" name="Slide Number Placeholder 5"/>
          <p:cNvSpPr>
            <a:spLocks noGrp="1"/>
          </p:cNvSpPr>
          <p:nvPr>
            <p:ph type="sldNum" sz="quarter" idx="12"/>
          </p:nvPr>
        </p:nvSpPr>
        <p:spPr>
          <a:xfrm>
            <a:off x="10608958" y="5870575"/>
            <a:ext cx="551167" cy="377825"/>
          </a:xfrm>
        </p:spPr>
        <p:txBody>
          <a:bodyPr/>
          <a:lstStyle/>
          <a:p>
            <a:fld id="{3C584F6D-E98C-404F-AED0-B22FE6360287}" type="slidenum">
              <a:rPr lang="en-US" smtClean="0"/>
              <a:t>‹#›</a:t>
            </a:fld>
            <a:endParaRPr lang="en-US"/>
          </a:p>
        </p:txBody>
      </p:sp>
    </p:spTree>
    <p:extLst>
      <p:ext uri="{BB962C8B-B14F-4D97-AF65-F5344CB8AC3E}">
        <p14:creationId xmlns:p14="http://schemas.microsoft.com/office/powerpoint/2010/main" val="69070945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DA7261-2A66-5645-A8DB-12D3723EA8FA}" type="datetimeFigureOut">
              <a:rPr lang="en-US" smtClean="0"/>
              <a:t>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584F6D-E98C-404F-AED0-B22FE6360287}" type="slidenum">
              <a:rPr lang="en-US" smtClean="0"/>
              <a:t>‹#›</a:t>
            </a:fld>
            <a:endParaRPr lang="en-US"/>
          </a:p>
        </p:txBody>
      </p:sp>
    </p:spTree>
    <p:extLst>
      <p:ext uri="{BB962C8B-B14F-4D97-AF65-F5344CB8AC3E}">
        <p14:creationId xmlns:p14="http://schemas.microsoft.com/office/powerpoint/2010/main" val="3757216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DA7261-2A66-5645-A8DB-12D3723EA8FA}" type="datetimeFigureOut">
              <a:rPr lang="en-US" smtClean="0"/>
              <a:t>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584F6D-E98C-404F-AED0-B22FE6360287}" type="slidenum">
              <a:rPr lang="en-US" smtClean="0"/>
              <a:t>‹#›</a:t>
            </a:fld>
            <a:endParaRPr lang="en-US"/>
          </a:p>
        </p:txBody>
      </p:sp>
    </p:spTree>
    <p:extLst>
      <p:ext uri="{BB962C8B-B14F-4D97-AF65-F5344CB8AC3E}">
        <p14:creationId xmlns:p14="http://schemas.microsoft.com/office/powerpoint/2010/main" val="1432656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DA7261-2A66-5645-A8DB-12D3723EA8FA}" type="datetimeFigureOut">
              <a:rPr lang="en-US" smtClean="0"/>
              <a:t>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584F6D-E98C-404F-AED0-B22FE6360287}" type="slidenum">
              <a:rPr lang="en-US" smtClean="0"/>
              <a:t>‹#›</a:t>
            </a:fld>
            <a:endParaRPr lang="en-US"/>
          </a:p>
        </p:txBody>
      </p:sp>
    </p:spTree>
    <p:extLst>
      <p:ext uri="{BB962C8B-B14F-4D97-AF65-F5344CB8AC3E}">
        <p14:creationId xmlns:p14="http://schemas.microsoft.com/office/powerpoint/2010/main" val="1492477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DA7261-2A66-5645-A8DB-12D3723EA8FA}" type="datetimeFigureOut">
              <a:rPr lang="en-US" smtClean="0"/>
              <a:t>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584F6D-E98C-404F-AED0-B22FE6360287}" type="slidenum">
              <a:rPr lang="en-US" smtClean="0"/>
              <a:t>‹#›</a:t>
            </a:fld>
            <a:endParaRPr lang="en-US"/>
          </a:p>
        </p:txBody>
      </p:sp>
    </p:spTree>
    <p:extLst>
      <p:ext uri="{BB962C8B-B14F-4D97-AF65-F5344CB8AC3E}">
        <p14:creationId xmlns:p14="http://schemas.microsoft.com/office/powerpoint/2010/main" val="353092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DA7261-2A66-5645-A8DB-12D3723EA8FA}" type="datetimeFigureOut">
              <a:rPr lang="en-US" smtClean="0"/>
              <a:t>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584F6D-E98C-404F-AED0-B22FE6360287}" type="slidenum">
              <a:rPr lang="en-US" smtClean="0"/>
              <a:t>‹#›</a:t>
            </a:fld>
            <a:endParaRPr lang="en-US"/>
          </a:p>
        </p:txBody>
      </p:sp>
    </p:spTree>
    <p:extLst>
      <p:ext uri="{BB962C8B-B14F-4D97-AF65-F5344CB8AC3E}">
        <p14:creationId xmlns:p14="http://schemas.microsoft.com/office/powerpoint/2010/main" val="1309247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DA7261-2A66-5645-A8DB-12D3723EA8FA}" type="datetimeFigureOut">
              <a:rPr lang="en-US" smtClean="0"/>
              <a:t>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584F6D-E98C-404F-AED0-B22FE6360287}" type="slidenum">
              <a:rPr lang="en-US" smtClean="0"/>
              <a:t>‹#›</a:t>
            </a:fld>
            <a:endParaRPr lang="en-US"/>
          </a:p>
        </p:txBody>
      </p:sp>
    </p:spTree>
    <p:extLst>
      <p:ext uri="{BB962C8B-B14F-4D97-AF65-F5344CB8AC3E}">
        <p14:creationId xmlns:p14="http://schemas.microsoft.com/office/powerpoint/2010/main" val="333521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DA7261-2A66-5645-A8DB-12D3723EA8FA}" type="datetimeFigureOut">
              <a:rPr lang="en-US" smtClean="0"/>
              <a:t>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584F6D-E98C-404F-AED0-B22FE6360287}" type="slidenum">
              <a:rPr lang="en-US" smtClean="0"/>
              <a:t>‹#›</a:t>
            </a:fld>
            <a:endParaRPr lang="en-US"/>
          </a:p>
        </p:txBody>
      </p:sp>
    </p:spTree>
    <p:extLst>
      <p:ext uri="{BB962C8B-B14F-4D97-AF65-F5344CB8AC3E}">
        <p14:creationId xmlns:p14="http://schemas.microsoft.com/office/powerpoint/2010/main" val="2082919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DA7261-2A66-5645-A8DB-12D3723EA8FA}" type="datetimeFigureOut">
              <a:rPr lang="en-US" smtClean="0"/>
              <a:t>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584F6D-E98C-404F-AED0-B22FE6360287}" type="slidenum">
              <a:rPr lang="en-US" smtClean="0"/>
              <a:t>‹#›</a:t>
            </a:fld>
            <a:endParaRPr lang="en-US"/>
          </a:p>
        </p:txBody>
      </p:sp>
    </p:spTree>
    <p:extLst>
      <p:ext uri="{BB962C8B-B14F-4D97-AF65-F5344CB8AC3E}">
        <p14:creationId xmlns:p14="http://schemas.microsoft.com/office/powerpoint/2010/main" val="2568708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DA7261-2A66-5645-A8DB-12D3723EA8FA}" type="datetimeFigureOut">
              <a:rPr lang="en-US" smtClean="0"/>
              <a:t>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584F6D-E98C-404F-AED0-B22FE6360287}" type="slidenum">
              <a:rPr lang="en-US" smtClean="0"/>
              <a:t>‹#›</a:t>
            </a:fld>
            <a:endParaRPr lang="en-US"/>
          </a:p>
        </p:txBody>
      </p:sp>
    </p:spTree>
    <p:extLst>
      <p:ext uri="{BB962C8B-B14F-4D97-AF65-F5344CB8AC3E}">
        <p14:creationId xmlns:p14="http://schemas.microsoft.com/office/powerpoint/2010/main" val="727228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DA7261-2A66-5645-A8DB-12D3723EA8FA}" type="datetimeFigureOut">
              <a:rPr lang="en-US" smtClean="0"/>
              <a:t>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584F6D-E98C-404F-AED0-B22FE6360287}" type="slidenum">
              <a:rPr lang="en-US" smtClean="0"/>
              <a:t>‹#›</a:t>
            </a:fld>
            <a:endParaRPr lang="en-US"/>
          </a:p>
        </p:txBody>
      </p:sp>
    </p:spTree>
    <p:extLst>
      <p:ext uri="{BB962C8B-B14F-4D97-AF65-F5344CB8AC3E}">
        <p14:creationId xmlns:p14="http://schemas.microsoft.com/office/powerpoint/2010/main" val="3322173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DDA7261-2A66-5645-A8DB-12D3723EA8FA}" type="datetimeFigureOut">
              <a:rPr lang="en-US" smtClean="0"/>
              <a:t>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584F6D-E98C-404F-AED0-B22FE6360287}" type="slidenum">
              <a:rPr lang="en-US" smtClean="0"/>
              <a:t>‹#›</a:t>
            </a:fld>
            <a:endParaRPr lang="en-US"/>
          </a:p>
        </p:txBody>
      </p:sp>
    </p:spTree>
    <p:extLst>
      <p:ext uri="{BB962C8B-B14F-4D97-AF65-F5344CB8AC3E}">
        <p14:creationId xmlns:p14="http://schemas.microsoft.com/office/powerpoint/2010/main" val="2012094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DA7261-2A66-5645-A8DB-12D3723EA8FA}" type="datetimeFigureOut">
              <a:rPr lang="en-US" smtClean="0"/>
              <a:t>2/2/23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584F6D-E98C-404F-AED0-B22FE6360287}" type="slidenum">
              <a:rPr lang="en-US" smtClean="0"/>
              <a:t>‹#›</a:t>
            </a:fld>
            <a:endParaRPr lang="en-US"/>
          </a:p>
        </p:txBody>
      </p:sp>
    </p:spTree>
    <p:extLst>
      <p:ext uri="{BB962C8B-B14F-4D97-AF65-F5344CB8AC3E}">
        <p14:creationId xmlns:p14="http://schemas.microsoft.com/office/powerpoint/2010/main" val="2989967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DDA7261-2A66-5645-A8DB-12D3723EA8FA}" type="datetimeFigureOut">
              <a:rPr lang="en-US" smtClean="0"/>
              <a:t>2/2/23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584F6D-E98C-404F-AED0-B22FE6360287}" type="slidenum">
              <a:rPr lang="en-US" smtClean="0"/>
              <a:t>‹#›</a:t>
            </a:fld>
            <a:endParaRPr lang="en-US"/>
          </a:p>
        </p:txBody>
      </p:sp>
    </p:spTree>
    <p:extLst>
      <p:ext uri="{BB962C8B-B14F-4D97-AF65-F5344CB8AC3E}">
        <p14:creationId xmlns:p14="http://schemas.microsoft.com/office/powerpoint/2010/main" val="1750333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7DDA7261-2A66-5645-A8DB-12D3723EA8FA}" type="datetimeFigureOut">
              <a:rPr lang="en-US" smtClean="0"/>
              <a:t>2/2/23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584F6D-E98C-404F-AED0-B22FE6360287}" type="slidenum">
              <a:rPr lang="en-US" smtClean="0"/>
              <a:t>‹#›</a:t>
            </a:fld>
            <a:endParaRPr lang="en-US"/>
          </a:p>
        </p:txBody>
      </p:sp>
    </p:spTree>
    <p:extLst>
      <p:ext uri="{BB962C8B-B14F-4D97-AF65-F5344CB8AC3E}">
        <p14:creationId xmlns:p14="http://schemas.microsoft.com/office/powerpoint/2010/main" val="1037785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DA7261-2A66-5645-A8DB-12D3723EA8FA}" type="datetimeFigureOut">
              <a:rPr lang="en-US" smtClean="0"/>
              <a:t>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584F6D-E98C-404F-AED0-B22FE6360287}" type="slidenum">
              <a:rPr lang="en-US" smtClean="0"/>
              <a:t>‹#›</a:t>
            </a:fld>
            <a:endParaRPr lang="en-US"/>
          </a:p>
        </p:txBody>
      </p:sp>
    </p:spTree>
    <p:extLst>
      <p:ext uri="{BB962C8B-B14F-4D97-AF65-F5344CB8AC3E}">
        <p14:creationId xmlns:p14="http://schemas.microsoft.com/office/powerpoint/2010/main" val="690385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DA7261-2A66-5645-A8DB-12D3723EA8FA}" type="datetimeFigureOut">
              <a:rPr lang="en-US" smtClean="0"/>
              <a:t>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584F6D-E98C-404F-AED0-B22FE6360287}" type="slidenum">
              <a:rPr lang="en-US" smtClean="0"/>
              <a:t>‹#›</a:t>
            </a:fld>
            <a:endParaRPr lang="en-US"/>
          </a:p>
        </p:txBody>
      </p:sp>
    </p:spTree>
    <p:extLst>
      <p:ext uri="{BB962C8B-B14F-4D97-AF65-F5344CB8AC3E}">
        <p14:creationId xmlns:p14="http://schemas.microsoft.com/office/powerpoint/2010/main" val="83441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DDA7261-2A66-5645-A8DB-12D3723EA8FA}" type="datetimeFigureOut">
              <a:rPr lang="en-US" smtClean="0"/>
              <a:t>2/2/23</a:t>
            </a:fld>
            <a:endParaRPr 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C584F6D-E98C-404F-AED0-B22FE6360287}" type="slidenum">
              <a:rPr lang="en-US" smtClean="0"/>
              <a:t>‹#›</a:t>
            </a:fld>
            <a:endParaRPr lang="en-US"/>
          </a:p>
        </p:txBody>
      </p:sp>
    </p:spTree>
    <p:extLst>
      <p:ext uri="{BB962C8B-B14F-4D97-AF65-F5344CB8AC3E}">
        <p14:creationId xmlns:p14="http://schemas.microsoft.com/office/powerpoint/2010/main" val="167785677"/>
      </p:ext>
    </p:extLst>
  </p:cSld>
  <p:clrMap bg1="dk1" tx1="lt1" bg2="dk2" tx2="lt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 id="2147483890"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2.png"/><Relationship Id="rId5" Type="http://schemas.openxmlformats.org/officeDocument/2006/relationships/image" Target="../media/image11.tiff"/><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C6E254B-1FE6-DF48-9B95-8CF4AA3C5920}"/>
              </a:ext>
            </a:extLst>
          </p:cNvPr>
          <p:cNvSpPr/>
          <p:nvPr/>
        </p:nvSpPr>
        <p:spPr>
          <a:xfrm>
            <a:off x="3355942" y="3890540"/>
            <a:ext cx="8498906" cy="400110"/>
          </a:xfrm>
          <a:prstGeom prst="rect">
            <a:avLst/>
          </a:prstGeom>
        </p:spPr>
        <p:txBody>
          <a:bodyPr wrap="square">
            <a:spAutoFit/>
          </a:bodyPr>
          <a:lstStyle/>
          <a:p>
            <a:r>
              <a:rPr lang="en" sz="2000" dirty="0"/>
              <a:t>A Radio Interface Layer (RIL) Privacy Mediation Service for Android Smartphones</a:t>
            </a:r>
            <a:endParaRPr lang="en-US" sz="2000" dirty="0"/>
          </a:p>
        </p:txBody>
      </p:sp>
      <p:sp>
        <p:nvSpPr>
          <p:cNvPr id="12" name="Rectangle 11">
            <a:extLst>
              <a:ext uri="{FF2B5EF4-FFF2-40B4-BE49-F238E27FC236}">
                <a16:creationId xmlns:a16="http://schemas.microsoft.com/office/drawing/2014/main" id="{8139BCCC-7D13-B246-B800-649B9961E8E2}"/>
              </a:ext>
            </a:extLst>
          </p:cNvPr>
          <p:cNvSpPr/>
          <p:nvPr/>
        </p:nvSpPr>
        <p:spPr>
          <a:xfrm>
            <a:off x="8487350" y="3120950"/>
            <a:ext cx="3330464" cy="830997"/>
          </a:xfrm>
          <a:prstGeom prst="rect">
            <a:avLst/>
          </a:prstGeom>
        </p:spPr>
        <p:txBody>
          <a:bodyPr wrap="none">
            <a:spAutoFit/>
          </a:bodyPr>
          <a:lstStyle/>
          <a:p>
            <a:r>
              <a:rPr lang="en-US" sz="4800" b="1" dirty="0">
                <a:solidFill>
                  <a:srgbClr val="FF0000"/>
                </a:solidFill>
              </a:rPr>
              <a:t>RIL</a:t>
            </a:r>
            <a:r>
              <a:rPr lang="en-US" sz="4800" b="1" dirty="0">
                <a:solidFill>
                  <a:srgbClr val="00FDFF"/>
                </a:solidFill>
              </a:rPr>
              <a:t>Defender</a:t>
            </a:r>
            <a:endParaRPr lang="en-US" sz="4800" dirty="0"/>
          </a:p>
        </p:txBody>
      </p:sp>
      <p:pic>
        <p:nvPicPr>
          <p:cNvPr id="10" name="Picture 9" descr="Icon&#10;&#10;Description automatically generated">
            <a:extLst>
              <a:ext uri="{FF2B5EF4-FFF2-40B4-BE49-F238E27FC236}">
                <a16:creationId xmlns:a16="http://schemas.microsoft.com/office/drawing/2014/main" id="{0F9AF539-67E5-394F-BC32-67C59983A6CD}"/>
              </a:ext>
            </a:extLst>
          </p:cNvPr>
          <p:cNvPicPr>
            <a:picLocks noChangeAspect="1"/>
          </p:cNvPicPr>
          <p:nvPr/>
        </p:nvPicPr>
        <p:blipFill rotWithShape="1">
          <a:blip r:embed="rId2"/>
          <a:srcRect b="49976"/>
          <a:stretch/>
        </p:blipFill>
        <p:spPr>
          <a:xfrm>
            <a:off x="4477731" y="4645901"/>
            <a:ext cx="1955696" cy="633109"/>
          </a:xfrm>
          <a:prstGeom prst="rect">
            <a:avLst/>
          </a:prstGeom>
        </p:spPr>
      </p:pic>
      <p:sp>
        <p:nvSpPr>
          <p:cNvPr id="13" name="TextBox 12">
            <a:extLst>
              <a:ext uri="{FF2B5EF4-FFF2-40B4-BE49-F238E27FC236}">
                <a16:creationId xmlns:a16="http://schemas.microsoft.com/office/drawing/2014/main" id="{B048175C-3789-2D4B-B597-EEEF39C03BC4}"/>
              </a:ext>
            </a:extLst>
          </p:cNvPr>
          <p:cNvSpPr txBox="1"/>
          <p:nvPr/>
        </p:nvSpPr>
        <p:spPr>
          <a:xfrm>
            <a:off x="8606674" y="4713400"/>
            <a:ext cx="2253006" cy="400110"/>
          </a:xfrm>
          <a:prstGeom prst="rect">
            <a:avLst/>
          </a:prstGeom>
          <a:noFill/>
        </p:spPr>
        <p:txBody>
          <a:bodyPr wrap="square">
            <a:spAutoFit/>
          </a:bodyPr>
          <a:lstStyle/>
          <a:p>
            <a:r>
              <a:rPr lang="en-US" sz="2000" b="1" dirty="0">
                <a:latin typeface="Apple Braille Pinpoint 8 Dot" pitchFamily="2" charset="0"/>
              </a:rPr>
              <a:t>SRI International</a:t>
            </a:r>
          </a:p>
        </p:txBody>
      </p:sp>
      <p:grpSp>
        <p:nvGrpSpPr>
          <p:cNvPr id="27" name="Group 26">
            <a:extLst>
              <a:ext uri="{FF2B5EF4-FFF2-40B4-BE49-F238E27FC236}">
                <a16:creationId xmlns:a16="http://schemas.microsoft.com/office/drawing/2014/main" id="{D8F138BB-7691-0B47-8642-5965719540C9}"/>
              </a:ext>
            </a:extLst>
          </p:cNvPr>
          <p:cNvGrpSpPr/>
          <p:nvPr/>
        </p:nvGrpSpPr>
        <p:grpSpPr>
          <a:xfrm>
            <a:off x="5071621" y="5260157"/>
            <a:ext cx="2589022" cy="1008668"/>
            <a:chOff x="3648173" y="4242062"/>
            <a:chExt cx="2589022" cy="1008668"/>
          </a:xfrm>
        </p:grpSpPr>
        <p:sp>
          <p:nvSpPr>
            <p:cNvPr id="16" name="Rectangle 15">
              <a:extLst>
                <a:ext uri="{FF2B5EF4-FFF2-40B4-BE49-F238E27FC236}">
                  <a16:creationId xmlns:a16="http://schemas.microsoft.com/office/drawing/2014/main" id="{2203062A-091C-BC44-890E-0206002C6C7A}"/>
                </a:ext>
              </a:extLst>
            </p:cNvPr>
            <p:cNvSpPr/>
            <p:nvPr/>
          </p:nvSpPr>
          <p:spPr>
            <a:xfrm>
              <a:off x="5054339" y="4298623"/>
              <a:ext cx="677158" cy="8955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828B7C2-8395-F547-878E-296CE69AA3A8}"/>
                </a:ext>
              </a:extLst>
            </p:cNvPr>
            <p:cNvPicPr>
              <a:picLocks noChangeAspect="1"/>
            </p:cNvPicPr>
            <p:nvPr/>
          </p:nvPicPr>
          <p:blipFill rotWithShape="1">
            <a:blip r:embed="rId3">
              <a:clrChange>
                <a:clrFrom>
                  <a:srgbClr val="FFFFFF"/>
                </a:clrFrom>
                <a:clrTo>
                  <a:srgbClr val="FFFFFF">
                    <a:alpha val="0"/>
                  </a:srgbClr>
                </a:clrTo>
              </a:clrChange>
            </a:blip>
            <a:srcRect l="49937" t="36948" b="31379"/>
            <a:stretch/>
          </p:blipFill>
          <p:spPr>
            <a:xfrm>
              <a:off x="3648173" y="4242062"/>
              <a:ext cx="2589022" cy="1008668"/>
            </a:xfrm>
            <a:prstGeom prst="rect">
              <a:avLst/>
            </a:prstGeom>
            <a:ln>
              <a:noFill/>
            </a:ln>
          </p:spPr>
        </p:pic>
      </p:grpSp>
      <p:grpSp>
        <p:nvGrpSpPr>
          <p:cNvPr id="22" name="Group 21">
            <a:extLst>
              <a:ext uri="{FF2B5EF4-FFF2-40B4-BE49-F238E27FC236}">
                <a16:creationId xmlns:a16="http://schemas.microsoft.com/office/drawing/2014/main" id="{854BE442-329E-4549-842A-8A1CB50134D6}"/>
              </a:ext>
            </a:extLst>
          </p:cNvPr>
          <p:cNvGrpSpPr/>
          <p:nvPr/>
        </p:nvGrpSpPr>
        <p:grpSpPr>
          <a:xfrm>
            <a:off x="8814062" y="5159701"/>
            <a:ext cx="1779888" cy="1156258"/>
            <a:chOff x="8889476" y="4188740"/>
            <a:chExt cx="1779888" cy="1156258"/>
          </a:xfrm>
        </p:grpSpPr>
        <p:sp>
          <p:nvSpPr>
            <p:cNvPr id="20" name="Rectangle 19">
              <a:extLst>
                <a:ext uri="{FF2B5EF4-FFF2-40B4-BE49-F238E27FC236}">
                  <a16:creationId xmlns:a16="http://schemas.microsoft.com/office/drawing/2014/main" id="{BF0BFAF0-1FA2-0047-A54E-3D9CDDCA8D4A}"/>
                </a:ext>
              </a:extLst>
            </p:cNvPr>
            <p:cNvSpPr/>
            <p:nvPr/>
          </p:nvSpPr>
          <p:spPr>
            <a:xfrm>
              <a:off x="8975888" y="4396032"/>
              <a:ext cx="763571" cy="8672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F784D3FB-4CCA-5242-8925-432516DF3BAA}"/>
                </a:ext>
              </a:extLst>
            </p:cNvPr>
            <p:cNvPicPr>
              <a:picLocks noChangeAspect="1"/>
            </p:cNvPicPr>
            <p:nvPr/>
          </p:nvPicPr>
          <p:blipFill rotWithShape="1">
            <a:blip r:embed="rId3">
              <a:clrChange>
                <a:clrFrom>
                  <a:srgbClr val="FFFFFF"/>
                </a:clrFrom>
                <a:clrTo>
                  <a:srgbClr val="FFFFFF">
                    <a:alpha val="0"/>
                  </a:srgbClr>
                </a:clrTo>
              </a:clrChange>
            </a:blip>
            <a:srcRect l="65583" b="63693"/>
            <a:stretch/>
          </p:blipFill>
          <p:spPr>
            <a:xfrm>
              <a:off x="8889476" y="4188740"/>
              <a:ext cx="1779888" cy="1156258"/>
            </a:xfrm>
            <a:prstGeom prst="rect">
              <a:avLst/>
            </a:prstGeom>
            <a:ln>
              <a:noFill/>
            </a:ln>
          </p:spPr>
        </p:pic>
      </p:grpSp>
      <p:sp>
        <p:nvSpPr>
          <p:cNvPr id="26" name="TextBox 25">
            <a:extLst>
              <a:ext uri="{FF2B5EF4-FFF2-40B4-BE49-F238E27FC236}">
                <a16:creationId xmlns:a16="http://schemas.microsoft.com/office/drawing/2014/main" id="{1B03B7A4-E1F7-2E48-A98F-D966C3FB2637}"/>
              </a:ext>
            </a:extLst>
          </p:cNvPr>
          <p:cNvSpPr txBox="1"/>
          <p:nvPr/>
        </p:nvSpPr>
        <p:spPr>
          <a:xfrm>
            <a:off x="5697431" y="4600280"/>
            <a:ext cx="1861408" cy="646331"/>
          </a:xfrm>
          <a:prstGeom prst="rect">
            <a:avLst/>
          </a:prstGeom>
          <a:noFill/>
        </p:spPr>
        <p:txBody>
          <a:bodyPr wrap="none" rtlCol="0">
            <a:spAutoFit/>
          </a:bodyPr>
          <a:lstStyle/>
          <a:p>
            <a:pPr algn="ctr"/>
            <a:r>
              <a:rPr lang="en-US" b="1" dirty="0">
                <a:latin typeface="Iowan Old Style" panose="02040602040506020204" pitchFamily="18" charset="77"/>
                <a:ea typeface="Cambria Math" panose="02040503050406030204" pitchFamily="18" charset="0"/>
              </a:rPr>
              <a:t>The Ohio State</a:t>
            </a:r>
          </a:p>
          <a:p>
            <a:pPr algn="ctr"/>
            <a:r>
              <a:rPr lang="en-US" b="1" dirty="0">
                <a:latin typeface="Iowan Old Style" panose="02040602040506020204" pitchFamily="18" charset="77"/>
                <a:ea typeface="Cambria Math" panose="02040503050406030204" pitchFamily="18" charset="0"/>
              </a:rPr>
              <a:t>University</a:t>
            </a:r>
          </a:p>
        </p:txBody>
      </p:sp>
    </p:spTree>
    <p:extLst>
      <p:ext uri="{BB962C8B-B14F-4D97-AF65-F5344CB8AC3E}">
        <p14:creationId xmlns:p14="http://schemas.microsoft.com/office/powerpoint/2010/main" val="1878550663"/>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ll, monitor, indoor&#10;&#10;Description automatically generated">
            <a:extLst>
              <a:ext uri="{FF2B5EF4-FFF2-40B4-BE49-F238E27FC236}">
                <a16:creationId xmlns:a16="http://schemas.microsoft.com/office/drawing/2014/main" id="{578882AC-2736-A446-BD2A-924AF28934F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039105" y="1705105"/>
            <a:ext cx="6856534" cy="3449255"/>
          </a:xfrm>
          <a:prstGeom prst="rect">
            <a:avLst/>
          </a:prstGeom>
        </p:spPr>
      </p:pic>
      <p:sp>
        <p:nvSpPr>
          <p:cNvPr id="3" name="Rectangle 2">
            <a:extLst>
              <a:ext uri="{FF2B5EF4-FFF2-40B4-BE49-F238E27FC236}">
                <a16:creationId xmlns:a16="http://schemas.microsoft.com/office/drawing/2014/main" id="{C3EB98B6-7BCE-0743-9B5C-0755BC8D19A5}"/>
              </a:ext>
            </a:extLst>
          </p:cNvPr>
          <p:cNvSpPr/>
          <p:nvPr/>
        </p:nvSpPr>
        <p:spPr>
          <a:xfrm>
            <a:off x="1531717" y="2099631"/>
            <a:ext cx="6096000" cy="1477328"/>
          </a:xfrm>
          <a:prstGeom prst="rect">
            <a:avLst/>
          </a:prstGeom>
          <a:solidFill>
            <a:schemeClr val="tx1"/>
          </a:solidFill>
          <a:ln w="76200">
            <a:solidFill>
              <a:srgbClr val="7030A0"/>
            </a:solidFill>
          </a:ln>
        </p:spPr>
        <p:txBody>
          <a:bodyPr>
            <a:spAutoFit/>
          </a:bodyPr>
          <a:lstStyle/>
          <a:p>
            <a:endParaRPr lang="en-US" b="1">
              <a:solidFill>
                <a:schemeClr val="bg1"/>
              </a:solidFill>
              <a:latin typeface="Courier New" panose="02070309020205020404" pitchFamily="49" charset="0"/>
            </a:endParaRPr>
          </a:p>
          <a:p>
            <a:r>
              <a:rPr lang="en-US" b="1">
                <a:solidFill>
                  <a:schemeClr val="bg1"/>
                </a:solidFill>
                <a:latin typeface="Courier New" panose="02070309020205020404" pitchFamily="49" charset="0"/>
              </a:rPr>
              <a:t>Malware SMS Received from </a:t>
            </a:r>
            <a:r>
              <a:rPr lang="en-US" b="1" err="1">
                <a:solidFill>
                  <a:schemeClr val="bg1"/>
                </a:solidFill>
                <a:latin typeface="Courier New" panose="02070309020205020404" pitchFamily="49" charset="0"/>
              </a:rPr>
              <a:t>com.android.phone</a:t>
            </a:r>
            <a:br>
              <a:rPr lang="en-US" b="1">
                <a:solidFill>
                  <a:schemeClr val="bg1"/>
                </a:solidFill>
                <a:latin typeface="Courier New" panose="02070309020205020404" pitchFamily="49" charset="0"/>
              </a:rPr>
            </a:br>
            <a:r>
              <a:rPr lang="en-US" b="1">
                <a:solidFill>
                  <a:schemeClr val="bg1"/>
                </a:solidFill>
                <a:latin typeface="Courier New" panose="02070309020205020404" pitchFamily="49" charset="0"/>
              </a:rPr>
              <a:t>SMS Content: </a:t>
            </a:r>
            <a:r>
              <a:rPr lang="en-US" b="1" err="1">
                <a:solidFill>
                  <a:schemeClr val="bg1"/>
                </a:solidFill>
                <a:latin typeface="Courier New" panose="02070309020205020404" pitchFamily="49" charset="0"/>
              </a:rPr>
              <a:t>com.android.internal.telephony</a:t>
            </a:r>
            <a:br>
              <a:rPr lang="en-US" b="1">
                <a:solidFill>
                  <a:schemeClr val="bg1"/>
                </a:solidFill>
                <a:latin typeface="Courier New" panose="02070309020205020404" pitchFamily="49" charset="0"/>
              </a:rPr>
            </a:br>
            <a:r>
              <a:rPr lang="en-US" b="1">
                <a:solidFill>
                  <a:schemeClr val="bg1"/>
                </a:solidFill>
                <a:latin typeface="Courier New" panose="02070309020205020404" pitchFamily="49" charset="0"/>
              </a:rPr>
              <a:t>SMSDispatcher$SmsTracker@500e379</a:t>
            </a:r>
            <a:br>
              <a:rPr lang="en-US" b="1">
                <a:solidFill>
                  <a:schemeClr val="bg1"/>
                </a:solidFill>
              </a:rPr>
            </a:br>
            <a:endParaRPr lang="en-US" b="1">
              <a:solidFill>
                <a:schemeClr val="bg1"/>
              </a:solidFill>
            </a:endParaRPr>
          </a:p>
        </p:txBody>
      </p:sp>
      <p:cxnSp>
        <p:nvCxnSpPr>
          <p:cNvPr id="5" name="Straight Arrow Connector 4">
            <a:extLst>
              <a:ext uri="{FF2B5EF4-FFF2-40B4-BE49-F238E27FC236}">
                <a16:creationId xmlns:a16="http://schemas.microsoft.com/office/drawing/2014/main" id="{D52E7100-F60C-CA4E-835C-AEBFF87C9264}"/>
              </a:ext>
            </a:extLst>
          </p:cNvPr>
          <p:cNvCxnSpPr/>
          <p:nvPr/>
        </p:nvCxnSpPr>
        <p:spPr>
          <a:xfrm flipH="1">
            <a:off x="7685590" y="2731625"/>
            <a:ext cx="131951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F2F5EA48-8DBB-684E-8818-7A7B26A9611A}"/>
              </a:ext>
            </a:extLst>
          </p:cNvPr>
          <p:cNvSpPr/>
          <p:nvPr/>
        </p:nvSpPr>
        <p:spPr>
          <a:xfrm>
            <a:off x="640465" y="3836627"/>
            <a:ext cx="7021975" cy="2308324"/>
          </a:xfrm>
          <a:prstGeom prst="rect">
            <a:avLst/>
          </a:prstGeom>
        </p:spPr>
        <p:txBody>
          <a:bodyPr wrap="square">
            <a:spAutoFit/>
          </a:bodyPr>
          <a:lstStyle/>
          <a:p>
            <a:r>
              <a:rPr lang="en-US"/>
              <a:t>NEW - INVESTIGATING:</a:t>
            </a:r>
          </a:p>
          <a:p>
            <a:endParaRPr lang="en-US"/>
          </a:p>
          <a:p>
            <a:r>
              <a:rPr lang="en-US"/>
              <a:t>This indicates some programs other than the SMS app is trying to trigger a SMS sending attempt. The process name </a:t>
            </a:r>
            <a:r>
              <a:rPr lang="en-US" err="1"/>
              <a:t>com.android.phone</a:t>
            </a:r>
            <a:r>
              <a:rPr lang="en-US"/>
              <a:t> is actually the system telephony process.</a:t>
            </a:r>
          </a:p>
          <a:p>
            <a:endParaRPr lang="en-US"/>
          </a:p>
          <a:p>
            <a:r>
              <a:rPr lang="en-US"/>
              <a:t>It appears T-Mobile may have initiated a “proactive SMS”, stimulating the system telephony process to report information back to the MO via SMS.</a:t>
            </a:r>
          </a:p>
        </p:txBody>
      </p:sp>
      <p:sp>
        <p:nvSpPr>
          <p:cNvPr id="7" name="Title 1">
            <a:extLst>
              <a:ext uri="{FF2B5EF4-FFF2-40B4-BE49-F238E27FC236}">
                <a16:creationId xmlns:a16="http://schemas.microsoft.com/office/drawing/2014/main" id="{4239D30E-CAF0-5B41-9225-A0E7D0B4BF4F}"/>
              </a:ext>
            </a:extLst>
          </p:cNvPr>
          <p:cNvSpPr txBox="1">
            <a:spLocks/>
          </p:cNvSpPr>
          <p:nvPr/>
        </p:nvSpPr>
        <p:spPr>
          <a:xfrm>
            <a:off x="183635" y="323804"/>
            <a:ext cx="7316759" cy="584775"/>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base">
              <a:spcAft>
                <a:spcPct val="0"/>
              </a:spcAft>
            </a:pPr>
            <a:r>
              <a:rPr lang="en-US" sz="3200" b="1">
                <a:solidFill>
                  <a:srgbClr val="C00000"/>
                </a:solidFill>
                <a:latin typeface="Helvetica" pitchFamily="2" charset="0"/>
              </a:rPr>
              <a:t>RIL</a:t>
            </a:r>
            <a:r>
              <a:rPr lang="en-US" sz="3200" b="1">
                <a:solidFill>
                  <a:srgbClr val="0432FF"/>
                </a:solidFill>
                <a:latin typeface="Helvetica" pitchFamily="2" charset="0"/>
              </a:rPr>
              <a:t>Defender</a:t>
            </a:r>
            <a:r>
              <a:rPr lang="en-US" sz="3200" b="1">
                <a:solidFill>
                  <a:srgbClr val="0432FF"/>
                </a:solidFill>
                <a:latin typeface="Helvetica" pitchFamily="2" charset="0"/>
                <a:ea typeface="+mn-ea"/>
                <a:cs typeface="+mn-cs"/>
              </a:rPr>
              <a:t>:</a:t>
            </a:r>
            <a:r>
              <a:rPr lang="en-US" sz="3200" b="1">
                <a:latin typeface="Helvetica" pitchFamily="2" charset="0"/>
                <a:ea typeface="+mn-ea"/>
                <a:cs typeface="+mn-cs"/>
              </a:rPr>
              <a:t> Recent Alert</a:t>
            </a:r>
          </a:p>
        </p:txBody>
      </p:sp>
      <p:sp>
        <p:nvSpPr>
          <p:cNvPr id="4" name="TextBox 3">
            <a:extLst>
              <a:ext uri="{FF2B5EF4-FFF2-40B4-BE49-F238E27FC236}">
                <a16:creationId xmlns:a16="http://schemas.microsoft.com/office/drawing/2014/main" id="{7DFE72FF-30B4-F94E-AB28-D3D02FA11946}"/>
              </a:ext>
            </a:extLst>
          </p:cNvPr>
          <p:cNvSpPr txBox="1"/>
          <p:nvPr/>
        </p:nvSpPr>
        <p:spPr>
          <a:xfrm>
            <a:off x="181934" y="980751"/>
            <a:ext cx="8521628" cy="707886"/>
          </a:xfrm>
          <a:prstGeom prst="rect">
            <a:avLst/>
          </a:prstGeom>
          <a:noFill/>
        </p:spPr>
        <p:txBody>
          <a:bodyPr wrap="none" rtlCol="0">
            <a:spAutoFit/>
          </a:bodyPr>
          <a:lstStyle/>
          <a:p>
            <a:r>
              <a:rPr lang="en-US" sz="2000"/>
              <a:t>No Outbound SMS message indicators can be seen from the Android Messenger</a:t>
            </a:r>
          </a:p>
          <a:p>
            <a:r>
              <a:rPr lang="en-US" sz="2000"/>
              <a:t>App.  Without  RILDefender we would not have known that an SMS was sent. </a:t>
            </a:r>
          </a:p>
        </p:txBody>
      </p:sp>
      <p:sp>
        <p:nvSpPr>
          <p:cNvPr id="12" name="Pentagon 11">
            <a:extLst>
              <a:ext uri="{FF2B5EF4-FFF2-40B4-BE49-F238E27FC236}">
                <a16:creationId xmlns:a16="http://schemas.microsoft.com/office/drawing/2014/main" id="{820B2301-F60E-F541-95D7-BD6C2784D0E2}"/>
              </a:ext>
            </a:extLst>
          </p:cNvPr>
          <p:cNvSpPr/>
          <p:nvPr/>
        </p:nvSpPr>
        <p:spPr>
          <a:xfrm rot="10800000">
            <a:off x="5653825" y="3683358"/>
            <a:ext cx="2859110" cy="450761"/>
          </a:xfrm>
          <a:prstGeom prst="homePlate">
            <a:avLst/>
          </a:prstGeom>
          <a:solidFill>
            <a:srgbClr val="C0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7927D3A-1475-E745-B36C-F836D0B7F401}"/>
              </a:ext>
            </a:extLst>
          </p:cNvPr>
          <p:cNvSpPr txBox="1"/>
          <p:nvPr/>
        </p:nvSpPr>
        <p:spPr>
          <a:xfrm>
            <a:off x="5756857" y="3734873"/>
            <a:ext cx="2764411" cy="369332"/>
          </a:xfrm>
          <a:prstGeom prst="rect">
            <a:avLst/>
          </a:prstGeom>
          <a:noFill/>
        </p:spPr>
        <p:txBody>
          <a:bodyPr wrap="none" rtlCol="0">
            <a:spAutoFit/>
          </a:bodyPr>
          <a:lstStyle/>
          <a:p>
            <a:r>
              <a:rPr lang="en-US"/>
              <a:t>FIX: Add the target phone #</a:t>
            </a:r>
          </a:p>
        </p:txBody>
      </p:sp>
      <p:cxnSp>
        <p:nvCxnSpPr>
          <p:cNvPr id="15" name="Elbow Connector 14">
            <a:extLst>
              <a:ext uri="{FF2B5EF4-FFF2-40B4-BE49-F238E27FC236}">
                <a16:creationId xmlns:a16="http://schemas.microsoft.com/office/drawing/2014/main" id="{7BFF8489-CA18-854F-8C03-24A04462FE84}"/>
              </a:ext>
            </a:extLst>
          </p:cNvPr>
          <p:cNvCxnSpPr/>
          <p:nvPr/>
        </p:nvCxnSpPr>
        <p:spPr>
          <a:xfrm rot="10800000">
            <a:off x="4134119" y="3374265"/>
            <a:ext cx="1429555" cy="566670"/>
          </a:xfrm>
          <a:prstGeom prst="bentConnector3">
            <a:avLst>
              <a:gd name="adj1" fmla="val 99550"/>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339785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BE9D87D-FEDF-4EA3-A296-3C7A8C9D7FD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Google Shape;1822;p224">
            <a:extLst>
              <a:ext uri="{FF2B5EF4-FFF2-40B4-BE49-F238E27FC236}">
                <a16:creationId xmlns:a16="http://schemas.microsoft.com/office/drawing/2014/main" id="{E4F6F44D-F70D-554A-9E1D-EE14A2700DB8}"/>
              </a:ext>
            </a:extLst>
          </p:cNvPr>
          <p:cNvSpPr txBox="1">
            <a:spLocks/>
          </p:cNvSpPr>
          <p:nvPr/>
        </p:nvSpPr>
        <p:spPr>
          <a:xfrm>
            <a:off x="508002" y="1"/>
            <a:ext cx="10159998" cy="990600"/>
          </a:xfrm>
          <a:prstGeom prst="rect">
            <a:avLst/>
          </a:prstGeom>
        </p:spPr>
        <p:txBody>
          <a:bodyPr spcFirstLastPara="1" vert="horz" lIns="91440" tIns="45720" rIns="91440" bIns="45720" rtlCol="0" anchor="ctr" anchorCtr="0">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US"/>
              <a:t>SIMJACKER Detection</a:t>
            </a:r>
          </a:p>
        </p:txBody>
      </p:sp>
      <p:sp>
        <p:nvSpPr>
          <p:cNvPr id="3" name="Google Shape;1823;p224">
            <a:extLst>
              <a:ext uri="{FF2B5EF4-FFF2-40B4-BE49-F238E27FC236}">
                <a16:creationId xmlns:a16="http://schemas.microsoft.com/office/drawing/2014/main" id="{66274275-BD19-304D-804C-96DC193409DE}"/>
              </a:ext>
            </a:extLst>
          </p:cNvPr>
          <p:cNvSpPr txBox="1">
            <a:spLocks/>
          </p:cNvSpPr>
          <p:nvPr/>
        </p:nvSpPr>
        <p:spPr>
          <a:xfrm>
            <a:off x="317502" y="1075267"/>
            <a:ext cx="7206420" cy="4997542"/>
          </a:xfrm>
          <a:prstGeom prst="rect">
            <a:avLst/>
          </a:prstGeom>
        </p:spPr>
        <p:txBody>
          <a:bodyPr spcFirstLastPara="1" vert="horz" lIns="91440" tIns="45720" rIns="91440" bIns="45720" rtlCol="0" anchor="ctr" anchorCtr="0">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457200" indent="-342900"/>
            <a:r>
              <a:rPr lang="en-US" sz="2400"/>
              <a:t>Integrate </a:t>
            </a:r>
            <a:r>
              <a:rPr lang="en-US" sz="2400" err="1"/>
              <a:t>SnoopSnitch</a:t>
            </a:r>
            <a:r>
              <a:rPr lang="en-US" sz="2400"/>
              <a:t> to detect non-interactive binary SMS</a:t>
            </a:r>
          </a:p>
          <a:p>
            <a:pPr marL="914400" lvl="1" indent="-317500"/>
            <a:r>
              <a:rPr lang="en-US" sz="2000"/>
              <a:t>SEND_SMS, RUN_AT_COMMAND</a:t>
            </a:r>
          </a:p>
          <a:p>
            <a:pPr marL="914400" lvl="1" indent="-317500"/>
            <a:r>
              <a:rPr lang="en-US" sz="2000"/>
              <a:t>Use a native binary to poll information from the baseband diagnostic interface /dev/</a:t>
            </a:r>
            <a:r>
              <a:rPr lang="en-US" sz="2000" err="1"/>
              <a:t>diag</a:t>
            </a:r>
            <a:endParaRPr lang="en-US" sz="2000"/>
          </a:p>
          <a:p>
            <a:pPr marL="914400" lvl="1" indent="-317500"/>
            <a:r>
              <a:rPr lang="en-US" sz="2000"/>
              <a:t>Require root permission</a:t>
            </a:r>
          </a:p>
          <a:p>
            <a:pPr marL="457200" indent="-342900"/>
            <a:r>
              <a:rPr lang="en-US" sz="2400"/>
              <a:t>Add logic to parse the binary SMS and notifies </a:t>
            </a:r>
            <a:r>
              <a:rPr lang="en-US" sz="2400" err="1"/>
              <a:t>RILMediator</a:t>
            </a:r>
            <a:endParaRPr lang="en-US" sz="2400"/>
          </a:p>
          <a:p>
            <a:pPr marL="914400" lvl="1" indent="-317500"/>
            <a:r>
              <a:rPr lang="en-US" sz="2000"/>
              <a:t>If the message is SEND_SMS or RUN_AT_COMMAND</a:t>
            </a:r>
          </a:p>
          <a:p>
            <a:pPr marL="914400" lvl="1" indent="-317500"/>
            <a:r>
              <a:rPr lang="en-US" sz="2000" err="1"/>
              <a:t>RILMediator</a:t>
            </a:r>
            <a:r>
              <a:rPr lang="en-US" sz="2000"/>
              <a:t> will popup a notification to notify user about the message</a:t>
            </a:r>
          </a:p>
        </p:txBody>
      </p:sp>
      <p:pic>
        <p:nvPicPr>
          <p:cNvPr id="4" name="Google Shape;1824;p224">
            <a:extLst>
              <a:ext uri="{FF2B5EF4-FFF2-40B4-BE49-F238E27FC236}">
                <a16:creationId xmlns:a16="http://schemas.microsoft.com/office/drawing/2014/main" id="{46371065-EBD4-B247-8758-04EF15745BAB}"/>
              </a:ext>
            </a:extLst>
          </p:cNvPr>
          <p:cNvPicPr preferRelativeResize="0"/>
          <p:nvPr/>
        </p:nvPicPr>
        <p:blipFill>
          <a:blip r:embed="rId4" cstate="screen">
            <a:extLst>
              <a:ext uri="{28A0092B-C50C-407E-A947-70E740481C1C}">
                <a14:useLocalDpi xmlns:a14="http://schemas.microsoft.com/office/drawing/2010/main"/>
              </a:ext>
            </a:extLst>
          </a:blip>
          <a:stretch>
            <a:fillRect/>
          </a:stretch>
        </p:blipFill>
        <p:spPr>
          <a:xfrm>
            <a:off x="7963624" y="990600"/>
            <a:ext cx="3287472" cy="5340626"/>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7" name="Rectangle 6">
            <a:extLst>
              <a:ext uri="{FF2B5EF4-FFF2-40B4-BE49-F238E27FC236}">
                <a16:creationId xmlns:a16="http://schemas.microsoft.com/office/drawing/2014/main" id="{585CE446-3138-F64D-B052-752EAE028CA2}"/>
              </a:ext>
            </a:extLst>
          </p:cNvPr>
          <p:cNvSpPr/>
          <p:nvPr/>
        </p:nvSpPr>
        <p:spPr>
          <a:xfrm>
            <a:off x="8059479" y="2636874"/>
            <a:ext cx="2452577" cy="29771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31C0D49-762F-FB47-91DA-A256F7642069}"/>
              </a:ext>
            </a:extLst>
          </p:cNvPr>
          <p:cNvSpPr txBox="1"/>
          <p:nvPr/>
        </p:nvSpPr>
        <p:spPr>
          <a:xfrm>
            <a:off x="8037095" y="2582125"/>
            <a:ext cx="2723053" cy="400110"/>
          </a:xfrm>
          <a:prstGeom prst="rect">
            <a:avLst/>
          </a:prstGeom>
          <a:noFill/>
        </p:spPr>
        <p:txBody>
          <a:bodyPr wrap="square" rtlCol="0">
            <a:spAutoFit/>
          </a:bodyPr>
          <a:lstStyle/>
          <a:p>
            <a:r>
              <a:rPr lang="en-US" sz="1000" b="1" dirty="0">
                <a:solidFill>
                  <a:srgbClr val="262626"/>
                </a:solidFill>
              </a:rPr>
              <a:t>RILDefender Warning!</a:t>
            </a:r>
          </a:p>
          <a:p>
            <a:r>
              <a:rPr lang="en-US" sz="1000" dirty="0">
                <a:solidFill>
                  <a:srgbClr val="262626"/>
                </a:solidFill>
              </a:rPr>
              <a:t>Binary SMS was detected from Unknown</a:t>
            </a:r>
          </a:p>
        </p:txBody>
      </p:sp>
    </p:spTree>
    <p:extLst>
      <p:ext uri="{BB962C8B-B14F-4D97-AF65-F5344CB8AC3E}">
        <p14:creationId xmlns:p14="http://schemas.microsoft.com/office/powerpoint/2010/main" val="642002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7B32149-7FAC-C04A-9832-83C36B5C83E7}"/>
              </a:ext>
            </a:extLst>
          </p:cNvPr>
          <p:cNvSpPr txBox="1">
            <a:spLocks/>
          </p:cNvSpPr>
          <p:nvPr/>
        </p:nvSpPr>
        <p:spPr>
          <a:xfrm>
            <a:off x="232466" y="1081022"/>
            <a:ext cx="11959534" cy="5660020"/>
          </a:xfrm>
          <a:prstGeom prst="rect">
            <a:avLst/>
          </a:prstGeom>
        </p:spPr>
        <p:txBody>
          <a:bodyPr>
            <a:no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spcAft>
                <a:spcPts val="1200"/>
              </a:spcAft>
              <a:buFont typeface="Arial"/>
              <a:buNone/>
            </a:pPr>
            <a:r>
              <a:rPr lang="en-US" sz="2800" b="1" dirty="0"/>
              <a:t>Android Updates</a:t>
            </a:r>
            <a:r>
              <a:rPr lang="en-US" sz="2800" dirty="0"/>
              <a:t>   </a:t>
            </a:r>
            <a:r>
              <a:rPr lang="en-US" dirty="0"/>
              <a:t>Yes, it survives android updates that do not modify RIL libraries.   It will not survive major OS upgrades.</a:t>
            </a:r>
            <a:endParaRPr lang="en-US" sz="1100" dirty="0"/>
          </a:p>
          <a:p>
            <a:pPr marL="0" indent="0">
              <a:spcAft>
                <a:spcPts val="1200"/>
              </a:spcAft>
              <a:buFont typeface="Arial"/>
              <a:buNone/>
            </a:pPr>
            <a:r>
              <a:rPr lang="en-US" sz="2800" b="1" dirty="0"/>
              <a:t>Mobile Operator Detectability of RILDefender</a:t>
            </a:r>
          </a:p>
          <a:p>
            <a:pPr lvl="1">
              <a:lnSpc>
                <a:spcPct val="140000"/>
              </a:lnSpc>
              <a:spcAft>
                <a:spcPts val="1200"/>
              </a:spcAft>
            </a:pPr>
            <a:r>
              <a:rPr lang="en-US" sz="1800" dirty="0"/>
              <a:t>MO’s could infer RILDefender configured to </a:t>
            </a:r>
            <a:r>
              <a:rPr lang="en-US" sz="1800" b="1" dirty="0"/>
              <a:t>intervene</a:t>
            </a:r>
            <a:r>
              <a:rPr lang="en-US" sz="1800" dirty="0"/>
              <a:t> in Silent SMS and Binary SMS logic that contain response logic     </a:t>
            </a:r>
          </a:p>
          <a:p>
            <a:pPr lvl="1">
              <a:lnSpc>
                <a:spcPct val="140000"/>
              </a:lnSpc>
              <a:spcAft>
                <a:spcPts val="1200"/>
              </a:spcAft>
            </a:pPr>
            <a:r>
              <a:rPr lang="en-US" sz="1800" dirty="0"/>
              <a:t>MO’s cannot detect Proactive SMS Blocking</a:t>
            </a:r>
          </a:p>
          <a:p>
            <a:pPr lvl="1">
              <a:lnSpc>
                <a:spcPct val="140000"/>
              </a:lnSpc>
              <a:spcAft>
                <a:spcPts val="1200"/>
              </a:spcAft>
            </a:pPr>
            <a:r>
              <a:rPr lang="en-US" sz="1800" dirty="0"/>
              <a:t>MO’s cannot detect RILDefender if it is configured to </a:t>
            </a:r>
            <a:r>
              <a:rPr lang="en-US" sz="1800" b="1" dirty="0"/>
              <a:t>ALERT-ONLY</a:t>
            </a:r>
            <a:r>
              <a:rPr lang="en-US" sz="1800" dirty="0"/>
              <a:t> mode</a:t>
            </a:r>
            <a:endParaRPr lang="en-US" sz="1050" dirty="0"/>
          </a:p>
          <a:p>
            <a:pPr marL="0" indent="0">
              <a:spcAft>
                <a:spcPts val="1200"/>
              </a:spcAft>
              <a:buFont typeface="Arial"/>
              <a:buNone/>
            </a:pPr>
            <a:r>
              <a:rPr lang="en-US" sz="2800" b="1" dirty="0"/>
              <a:t>Malware Operators: </a:t>
            </a:r>
            <a:r>
              <a:rPr lang="en-US" sz="2000" dirty="0"/>
              <a:t>Depending on granted permissions could infer presence of RILDefender</a:t>
            </a:r>
          </a:p>
          <a:p>
            <a:pPr marL="0" indent="0">
              <a:spcAft>
                <a:spcPts val="1200"/>
              </a:spcAft>
              <a:buFont typeface="Arial"/>
              <a:buNone/>
            </a:pPr>
            <a:r>
              <a:rPr lang="en-US" sz="2800" b="1" dirty="0"/>
              <a:t>Other Cool topics not covered</a:t>
            </a:r>
            <a:r>
              <a:rPr lang="en-US" sz="2800" dirty="0"/>
              <a:t>: </a:t>
            </a:r>
            <a:endParaRPr lang="en-US" sz="2000" dirty="0"/>
          </a:p>
          <a:p>
            <a:pPr lvl="1">
              <a:lnSpc>
                <a:spcPct val="140000"/>
              </a:lnSpc>
              <a:spcAft>
                <a:spcPts val="1200"/>
              </a:spcAft>
            </a:pPr>
            <a:r>
              <a:rPr lang="en-US" sz="1800" dirty="0"/>
              <a:t>RILDefender could be extended to provide control over AT commands sent from AP to CP</a:t>
            </a:r>
          </a:p>
          <a:p>
            <a:pPr lvl="1">
              <a:lnSpc>
                <a:spcPct val="140000"/>
              </a:lnSpc>
              <a:spcAft>
                <a:spcPts val="1200"/>
              </a:spcAft>
            </a:pPr>
            <a:r>
              <a:rPr lang="en-US" sz="1800" dirty="0"/>
              <a:t>RILDefender has additional capabilities to disable or intercede in some baseband functions</a:t>
            </a:r>
          </a:p>
        </p:txBody>
      </p:sp>
      <p:sp>
        <p:nvSpPr>
          <p:cNvPr id="3" name="Title 1">
            <a:extLst>
              <a:ext uri="{FF2B5EF4-FFF2-40B4-BE49-F238E27FC236}">
                <a16:creationId xmlns:a16="http://schemas.microsoft.com/office/drawing/2014/main" id="{2359AD88-C2D6-2F44-931B-06BFD8209C6E}"/>
              </a:ext>
            </a:extLst>
          </p:cNvPr>
          <p:cNvSpPr txBox="1">
            <a:spLocks/>
          </p:cNvSpPr>
          <p:nvPr/>
        </p:nvSpPr>
        <p:spPr>
          <a:xfrm>
            <a:off x="393539" y="297442"/>
            <a:ext cx="11121336" cy="646331"/>
          </a:xfrm>
          <a:prstGeom prst="rect">
            <a:avLst/>
          </a:prstGeom>
        </p:spPr>
        <p:txBody>
          <a:bodyPr wrap="square">
            <a:sp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base">
              <a:spcAft>
                <a:spcPct val="0"/>
              </a:spcAft>
            </a:pPr>
            <a:r>
              <a:rPr lang="en-US" dirty="0">
                <a:latin typeface="Calibri" panose="020F0502020204030204" pitchFamily="34" charset="0"/>
                <a:ea typeface="+mn-ea"/>
                <a:cs typeface="Calibri" panose="020F0502020204030204" pitchFamily="34" charset="0"/>
              </a:rPr>
              <a:t>Questions of Interest</a:t>
            </a:r>
          </a:p>
        </p:txBody>
      </p:sp>
    </p:spTree>
    <p:extLst>
      <p:ext uri="{BB962C8B-B14F-4D97-AF65-F5344CB8AC3E}">
        <p14:creationId xmlns:p14="http://schemas.microsoft.com/office/powerpoint/2010/main" val="2976907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left)">
                                      <p:cBhvr>
                                        <p:cTn id="15" dur="500"/>
                                        <p:tgtEl>
                                          <p:spTgt spid="2">
                                            <p:txEl>
                                              <p:pRg st="2" end="2"/>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wipe(left)">
                                      <p:cBhvr>
                                        <p:cTn id="18" dur="500"/>
                                        <p:tgtEl>
                                          <p:spTgt spid="2">
                                            <p:txEl>
                                              <p:pRg st="3" end="3"/>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wipe(left)">
                                      <p:cBhvr>
                                        <p:cTn id="21" dur="500"/>
                                        <p:tgtEl>
                                          <p:spTgt spid="2">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wipe(left)">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wipe(left)">
                                      <p:cBhvr>
                                        <p:cTn id="31" dur="500"/>
                                        <p:tgtEl>
                                          <p:spTgt spid="2">
                                            <p:txEl>
                                              <p:pRg st="6" end="6"/>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wipe(left)">
                                      <p:cBhvr>
                                        <p:cTn id="34" dur="500"/>
                                        <p:tgtEl>
                                          <p:spTgt spid="2">
                                            <p:txEl>
                                              <p:pRg st="7" end="7"/>
                                            </p:txEl>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wipe(left)">
                                      <p:cBhvr>
                                        <p:cTn id="3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BD78ED-75E1-4879-B369-BC61F7C45E2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useBgFill="1">
        <p:nvSpPr>
          <p:cNvPr id="9" name="Rectangle 8">
            <a:extLst>
              <a:ext uri="{FF2B5EF4-FFF2-40B4-BE49-F238E27FC236}">
                <a16:creationId xmlns:a16="http://schemas.microsoft.com/office/drawing/2014/main" id="{3D1E5586-8BB5-40F6-96C3-2E87DD7CE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2C6CF4-D4C2-704B-BE49-1183C8E01130}"/>
              </a:ext>
            </a:extLst>
          </p:cNvPr>
          <p:cNvSpPr>
            <a:spLocks noGrp="1"/>
          </p:cNvSpPr>
          <p:nvPr>
            <p:ph type="title"/>
          </p:nvPr>
        </p:nvSpPr>
        <p:spPr>
          <a:xfrm>
            <a:off x="950361" y="2234152"/>
            <a:ext cx="3338836" cy="786986"/>
          </a:xfrm>
        </p:spPr>
        <p:txBody>
          <a:bodyPr vert="horz" lIns="91440" tIns="45720" rIns="91440" bIns="45720" rtlCol="0" anchor="b">
            <a:normAutofit fontScale="90000"/>
          </a:bodyPr>
          <a:lstStyle/>
          <a:p>
            <a:r>
              <a:rPr lang="en-US" sz="4800" b="1" dirty="0"/>
              <a:t>Learn More:</a:t>
            </a:r>
          </a:p>
        </p:txBody>
      </p:sp>
      <p:cxnSp>
        <p:nvCxnSpPr>
          <p:cNvPr id="11" name="Straight Connector 10">
            <a:extLst>
              <a:ext uri="{FF2B5EF4-FFF2-40B4-BE49-F238E27FC236}">
                <a16:creationId xmlns:a16="http://schemas.microsoft.com/office/drawing/2014/main" id="{8A832D40-B9E2-4CE7-9E0A-B35591EA203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45629" y="3810000"/>
            <a:ext cx="500743"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A0CDEAD-BFD5-6A44-87BB-85233BFF8F7D}"/>
              </a:ext>
            </a:extLst>
          </p:cNvPr>
          <p:cNvPicPr>
            <a:picLocks noChangeAspect="1"/>
          </p:cNvPicPr>
          <p:nvPr/>
        </p:nvPicPr>
        <p:blipFill>
          <a:blip r:embed="rId4"/>
          <a:stretch>
            <a:fillRect/>
          </a:stretch>
        </p:blipFill>
        <p:spPr>
          <a:xfrm>
            <a:off x="5848741" y="3799526"/>
            <a:ext cx="617843" cy="74890"/>
          </a:xfrm>
          <a:prstGeom prst="rect">
            <a:avLst/>
          </a:prstGeom>
        </p:spPr>
      </p:pic>
      <p:sp>
        <p:nvSpPr>
          <p:cNvPr id="8" name="TextBox 7">
            <a:extLst>
              <a:ext uri="{FF2B5EF4-FFF2-40B4-BE49-F238E27FC236}">
                <a16:creationId xmlns:a16="http://schemas.microsoft.com/office/drawing/2014/main" id="{6E64FA27-0EDD-D74A-83E1-BE20842A5403}"/>
              </a:ext>
            </a:extLst>
          </p:cNvPr>
          <p:cNvSpPr txBox="1"/>
          <p:nvPr/>
        </p:nvSpPr>
        <p:spPr>
          <a:xfrm>
            <a:off x="2934093" y="3213194"/>
            <a:ext cx="6813221" cy="2708434"/>
          </a:xfrm>
          <a:prstGeom prst="rect">
            <a:avLst/>
          </a:prstGeom>
          <a:noFill/>
        </p:spPr>
        <p:txBody>
          <a:bodyPr wrap="square">
            <a:spAutoFit/>
          </a:bodyPr>
          <a:lstStyle/>
          <a:p>
            <a:pPr marL="285750" indent="-285750">
              <a:buFont typeface="Arial" panose="020B0604020202020204" pitchFamily="34" charset="0"/>
              <a:buChar char="•"/>
            </a:pPr>
            <a:r>
              <a:rPr lang="en-US" sz="1800" b="1" dirty="0"/>
              <a:t>Publication:  </a:t>
            </a:r>
          </a:p>
          <a:p>
            <a:pPr marL="742950" lvl="1" indent="-285750">
              <a:spcAft>
                <a:spcPts val="2400"/>
              </a:spcAft>
              <a:buFont typeface="Arial" panose="020B0604020202020204" pitchFamily="34" charset="0"/>
              <a:buChar char="•"/>
            </a:pPr>
            <a:r>
              <a:rPr lang="en-US" sz="1400" dirty="0"/>
              <a:t>Haohuang Wen, Phillip Porras, Vinod Yegneswaran, and </a:t>
            </a:r>
            <a:r>
              <a:rPr lang="en-US" sz="1400" dirty="0" err="1"/>
              <a:t>Zhiqiang</a:t>
            </a:r>
            <a:r>
              <a:rPr lang="en-US" sz="1400" dirty="0"/>
              <a:t> Lin, "Thwarting smartphone SMS attacks at the Radio Interface Layer,"  in </a:t>
            </a:r>
            <a:r>
              <a:rPr lang="en-US" sz="1400" i="1" dirty="0"/>
              <a:t>Proceeding of the ISOC Network and Distributed System Security Symposium (NDSS), </a:t>
            </a:r>
            <a:r>
              <a:rPr lang="en-US" sz="1400" dirty="0"/>
              <a:t>San Diego, CA, U.S.A., February, 2023.</a:t>
            </a:r>
            <a:endParaRPr lang="en-US" sz="1800" dirty="0"/>
          </a:p>
          <a:p>
            <a:pPr marL="285750" indent="-285750">
              <a:buFont typeface="Arial" panose="020B0604020202020204" pitchFamily="34" charset="0"/>
              <a:buChar char="•"/>
            </a:pPr>
            <a:r>
              <a:rPr lang="en-US" sz="1800" b="1" dirty="0"/>
              <a:t>Source Repository:  </a:t>
            </a:r>
          </a:p>
          <a:p>
            <a:pPr marL="742950" lvl="1" indent="-285750">
              <a:spcAft>
                <a:spcPts val="1200"/>
              </a:spcAft>
              <a:buFont typeface="Arial" panose="020B0604020202020204" pitchFamily="34" charset="0"/>
              <a:buChar char="•"/>
            </a:pPr>
            <a:r>
              <a:rPr lang="en-US" sz="1400" b="1" i="1" dirty="0"/>
              <a:t>RILDefender: for Android AOSP 13:   </a:t>
            </a:r>
            <a:r>
              <a:rPr lang="en-US" sz="1400" dirty="0">
                <a:solidFill>
                  <a:srgbClr val="FFFF00"/>
                </a:solidFill>
              </a:rPr>
              <a:t>https://</a:t>
            </a:r>
            <a:r>
              <a:rPr lang="en-US" sz="1400" dirty="0" err="1">
                <a:solidFill>
                  <a:srgbClr val="FFFF00"/>
                </a:solidFill>
              </a:rPr>
              <a:t>github.com</a:t>
            </a:r>
            <a:r>
              <a:rPr lang="en-US" sz="1400" dirty="0">
                <a:solidFill>
                  <a:srgbClr val="FFFF00"/>
                </a:solidFill>
              </a:rPr>
              <a:t>/</a:t>
            </a:r>
            <a:r>
              <a:rPr lang="en-US" sz="1400" dirty="0" err="1">
                <a:solidFill>
                  <a:srgbClr val="FFFF00"/>
                </a:solidFill>
              </a:rPr>
              <a:t>OSUSecLab</a:t>
            </a:r>
            <a:r>
              <a:rPr lang="en-US" sz="1400" dirty="0">
                <a:solidFill>
                  <a:srgbClr val="FFFF00"/>
                </a:solidFill>
              </a:rPr>
              <a:t>/RILDefender</a:t>
            </a:r>
          </a:p>
          <a:p>
            <a:pPr marL="742950" lvl="1" indent="-285750">
              <a:buFont typeface="Arial" panose="020B0604020202020204" pitchFamily="34" charset="0"/>
              <a:buChar char="•"/>
            </a:pPr>
            <a:endParaRPr lang="en-US" sz="1400" dirty="0">
              <a:solidFill>
                <a:srgbClr val="FFFF00"/>
              </a:solidFill>
            </a:endParaRPr>
          </a:p>
          <a:p>
            <a:pPr marL="285750" indent="-285750">
              <a:buFont typeface="Arial" panose="020B0604020202020204" pitchFamily="34" charset="0"/>
              <a:buChar char="•"/>
            </a:pPr>
            <a:r>
              <a:rPr lang="en-US" sz="2000" b="1" dirty="0"/>
              <a:t>Patent Pending </a:t>
            </a:r>
            <a:endParaRPr lang="en-US" sz="2800" b="1" dirty="0"/>
          </a:p>
        </p:txBody>
      </p:sp>
    </p:spTree>
    <p:extLst>
      <p:ext uri="{BB962C8B-B14F-4D97-AF65-F5344CB8AC3E}">
        <p14:creationId xmlns:p14="http://schemas.microsoft.com/office/powerpoint/2010/main" val="30156678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DE2AFF0-0440-4F06-B1DF-78376F2D68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1AB6B45E-632E-4C37-A285-6FAD80F71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
            <a:ext cx="4125976" cy="6858002"/>
          </a:xfrm>
          <a:custGeom>
            <a:avLst/>
            <a:gdLst>
              <a:gd name="connsiteX0" fmla="*/ 4125976 w 4125976"/>
              <a:gd name="connsiteY0" fmla="*/ 0 h 6858002"/>
              <a:gd name="connsiteX1" fmla="*/ 1300393 w 4125976"/>
              <a:gd name="connsiteY1" fmla="*/ 0 h 6858002"/>
              <a:gd name="connsiteX2" fmla="*/ 1300393 w 4125976"/>
              <a:gd name="connsiteY2" fmla="*/ 2 h 6858002"/>
              <a:gd name="connsiteX3" fmla="*/ 1155520 w 4125976"/>
              <a:gd name="connsiteY3" fmla="*/ 2 h 6858002"/>
              <a:gd name="connsiteX4" fmla="*/ 1074856 w 4125976"/>
              <a:gd name="connsiteY4" fmla="*/ 88573 h 6858002"/>
              <a:gd name="connsiteX5" fmla="*/ 0 w 4125976"/>
              <a:gd name="connsiteY5" fmla="*/ 3396600 h 6858002"/>
              <a:gd name="connsiteX6" fmla="*/ 1222540 w 4125976"/>
              <a:gd name="connsiteY6" fmla="*/ 6858002 h 6858002"/>
              <a:gd name="connsiteX7" fmla="*/ 4125598 w 4125976"/>
              <a:gd name="connsiteY7" fmla="*/ 6858002 h 6858002"/>
              <a:gd name="connsiteX8" fmla="*/ 4125976 w 4125976"/>
              <a:gd name="connsiteY8" fmla="*/ 685760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5976" h="6858002">
                <a:moveTo>
                  <a:pt x="4125976" y="0"/>
                </a:moveTo>
                <a:lnTo>
                  <a:pt x="1300393" y="0"/>
                </a:lnTo>
                <a:lnTo>
                  <a:pt x="1300393" y="2"/>
                </a:lnTo>
                <a:lnTo>
                  <a:pt x="1155520" y="2"/>
                </a:lnTo>
                <a:lnTo>
                  <a:pt x="1074856" y="88573"/>
                </a:lnTo>
                <a:cubicBezTo>
                  <a:pt x="422987" y="841260"/>
                  <a:pt x="0" y="2042663"/>
                  <a:pt x="0" y="3396600"/>
                </a:cubicBezTo>
                <a:cubicBezTo>
                  <a:pt x="0" y="4846647"/>
                  <a:pt x="488259" y="6121285"/>
                  <a:pt x="1222540" y="6858002"/>
                </a:cubicBezTo>
                <a:cubicBezTo>
                  <a:pt x="4125598" y="6858002"/>
                  <a:pt x="4125598" y="6858002"/>
                  <a:pt x="4125598" y="6858002"/>
                </a:cubicBezTo>
                <a:lnTo>
                  <a:pt x="4125976" y="6857600"/>
                </a:lnTo>
                <a:close/>
              </a:path>
            </a:pathLst>
          </a:custGeom>
          <a:blipFill dpi="0" rotWithShape="1">
            <a:blip r:embed="rId2"/>
            <a:srcRect/>
            <a:tile tx="0" ty="0" sx="100000" sy="100000" flip="none" algn="tl"/>
          </a:blipFill>
          <a:ln>
            <a:noFill/>
          </a:ln>
        </p:spPr>
        <p:style>
          <a:lnRef idx="2">
            <a:schemeClr val="accent1">
              <a:shade val="50000"/>
            </a:schemeClr>
          </a:lnRef>
          <a:fillRef idx="1003">
            <a:schemeClr val="lt1"/>
          </a:fillRef>
          <a:effectRef idx="0">
            <a:schemeClr val="accent1"/>
          </a:effectRef>
          <a:fontRef idx="minor">
            <a:schemeClr val="lt1"/>
          </a:fontRef>
        </p:style>
        <p:txBody>
          <a:bodyPr wrap="square" rtlCol="0" anchor="ctr">
            <a:noAutofit/>
          </a:bodyPr>
          <a:lstStyle/>
          <a:p>
            <a:pPr algn="ctr"/>
            <a:endParaRPr lang="en-US" dirty="0"/>
          </a:p>
        </p:txBody>
      </p:sp>
      <p:sp>
        <p:nvSpPr>
          <p:cNvPr id="11" name="Title 10">
            <a:extLst>
              <a:ext uri="{FF2B5EF4-FFF2-40B4-BE49-F238E27FC236}">
                <a16:creationId xmlns:a16="http://schemas.microsoft.com/office/drawing/2014/main" id="{9CD62B7D-C82D-124F-A5EC-91971CE947B8}"/>
              </a:ext>
            </a:extLst>
          </p:cNvPr>
          <p:cNvSpPr>
            <a:spLocks noGrp="1"/>
          </p:cNvSpPr>
          <p:nvPr>
            <p:ph type="title"/>
          </p:nvPr>
        </p:nvSpPr>
        <p:spPr>
          <a:xfrm>
            <a:off x="350822" y="1521654"/>
            <a:ext cx="2590799" cy="2905492"/>
          </a:xfrm>
          <a:effectLst/>
        </p:spPr>
        <p:txBody>
          <a:bodyPr vert="horz" lIns="91440" tIns="45720" rIns="91440" bIns="45720" rtlCol="0" anchor="ctr">
            <a:normAutofit/>
          </a:bodyPr>
          <a:lstStyle/>
          <a:p>
            <a:pPr algn="ctr"/>
            <a:r>
              <a:rPr lang="en-US" dirty="0">
                <a:solidFill>
                  <a:schemeClr val="bg1"/>
                </a:solidFill>
                <a:latin typeface="Arial" panose="020B0604020202020204" pitchFamily="34" charset="0"/>
                <a:cs typeface="Arial" panose="020B0604020202020204" pitchFamily="34" charset="0"/>
              </a:rPr>
              <a:t>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Calibri" panose="020F0502020204030204" pitchFamily="34" charset="0"/>
                <a:cs typeface="Calibri" panose="020F0502020204030204" pitchFamily="34" charset="0"/>
              </a:rPr>
              <a:t>SMS </a:t>
            </a:r>
            <a:br>
              <a:rPr lang="en-US" dirty="0">
                <a:solidFill>
                  <a:schemeClr val="bg1"/>
                </a:solidFill>
                <a:latin typeface="Calibri" panose="020F0502020204030204" pitchFamily="34" charset="0"/>
                <a:cs typeface="Calibri" panose="020F0502020204030204" pitchFamily="34" charset="0"/>
              </a:rPr>
            </a:br>
            <a:r>
              <a:rPr lang="en-US" dirty="0">
                <a:solidFill>
                  <a:schemeClr val="bg1"/>
                </a:solidFill>
                <a:latin typeface="Calibri" panose="020F0502020204030204" pitchFamily="34" charset="0"/>
                <a:cs typeface="Calibri" panose="020F0502020204030204" pitchFamily="34" charset="0"/>
              </a:rPr>
              <a:t>Attacks</a:t>
            </a:r>
          </a:p>
        </p:txBody>
      </p:sp>
      <p:graphicFrame>
        <p:nvGraphicFramePr>
          <p:cNvPr id="14" name="TextBox 11">
            <a:extLst>
              <a:ext uri="{FF2B5EF4-FFF2-40B4-BE49-F238E27FC236}">
                <a16:creationId xmlns:a16="http://schemas.microsoft.com/office/drawing/2014/main" id="{3A6C55BA-BD4F-DB51-BB5A-31E5EE75ADA6}"/>
              </a:ext>
            </a:extLst>
          </p:cNvPr>
          <p:cNvGraphicFramePr/>
          <p:nvPr>
            <p:extLst>
              <p:ext uri="{D42A27DB-BD31-4B8C-83A1-F6EECF244321}">
                <p14:modId xmlns:p14="http://schemas.microsoft.com/office/powerpoint/2010/main" val="2620669598"/>
              </p:ext>
            </p:extLst>
          </p:nvPr>
        </p:nvGraphicFramePr>
        <p:xfrm>
          <a:off x="5098313" y="1689353"/>
          <a:ext cx="6545199" cy="48201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a:extLst>
              <a:ext uri="{FF2B5EF4-FFF2-40B4-BE49-F238E27FC236}">
                <a16:creationId xmlns:a16="http://schemas.microsoft.com/office/drawing/2014/main" id="{1409AF24-D155-0B4B-AE88-6574F8C81261}"/>
              </a:ext>
            </a:extLst>
          </p:cNvPr>
          <p:cNvSpPr txBox="1"/>
          <p:nvPr/>
        </p:nvSpPr>
        <p:spPr>
          <a:xfrm>
            <a:off x="4417301" y="481430"/>
            <a:ext cx="7381408" cy="943591"/>
          </a:xfrm>
          <a:prstGeom prst="rect">
            <a:avLst/>
          </a:prstGeom>
        </p:spPr>
        <p:txBody>
          <a:bodyPr wrap="square" rtlCol="0">
            <a:normAutofit lnSpcReduction="10000"/>
          </a:bodyPr>
          <a:lstStyle/>
          <a:p>
            <a:r>
              <a:rPr lang="en-US" sz="2000" b="1" i="1" dirty="0">
                <a:latin typeface="+mn-lt"/>
              </a:rPr>
              <a:t>Our definition:  </a:t>
            </a:r>
            <a:r>
              <a:rPr lang="en-US" sz="1900" dirty="0">
                <a:latin typeface="+mn-lt"/>
              </a:rPr>
              <a:t>an SMS engagement that occurs without the UE owner’s knowledge or consent, violating the owner’s privacy, security, or UE availability</a:t>
            </a:r>
            <a:endParaRPr lang="en-US" sz="2400" dirty="0">
              <a:latin typeface="+mn-lt"/>
            </a:endParaRPr>
          </a:p>
        </p:txBody>
      </p:sp>
    </p:spTree>
    <p:extLst>
      <p:ext uri="{BB962C8B-B14F-4D97-AF65-F5344CB8AC3E}">
        <p14:creationId xmlns:p14="http://schemas.microsoft.com/office/powerpoint/2010/main" val="26170966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1250">
        <p159:morph option="byCha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DE2AFF0-0440-4F06-B1DF-78376F2D68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1AB6B45E-632E-4C37-A285-6FAD80F71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
            <a:ext cx="4125976" cy="6858002"/>
          </a:xfrm>
          <a:custGeom>
            <a:avLst/>
            <a:gdLst>
              <a:gd name="connsiteX0" fmla="*/ 4125976 w 4125976"/>
              <a:gd name="connsiteY0" fmla="*/ 0 h 6858002"/>
              <a:gd name="connsiteX1" fmla="*/ 1300393 w 4125976"/>
              <a:gd name="connsiteY1" fmla="*/ 0 h 6858002"/>
              <a:gd name="connsiteX2" fmla="*/ 1300393 w 4125976"/>
              <a:gd name="connsiteY2" fmla="*/ 2 h 6858002"/>
              <a:gd name="connsiteX3" fmla="*/ 1155520 w 4125976"/>
              <a:gd name="connsiteY3" fmla="*/ 2 h 6858002"/>
              <a:gd name="connsiteX4" fmla="*/ 1074856 w 4125976"/>
              <a:gd name="connsiteY4" fmla="*/ 88573 h 6858002"/>
              <a:gd name="connsiteX5" fmla="*/ 0 w 4125976"/>
              <a:gd name="connsiteY5" fmla="*/ 3396600 h 6858002"/>
              <a:gd name="connsiteX6" fmla="*/ 1222540 w 4125976"/>
              <a:gd name="connsiteY6" fmla="*/ 6858002 h 6858002"/>
              <a:gd name="connsiteX7" fmla="*/ 4125598 w 4125976"/>
              <a:gd name="connsiteY7" fmla="*/ 6858002 h 6858002"/>
              <a:gd name="connsiteX8" fmla="*/ 4125976 w 4125976"/>
              <a:gd name="connsiteY8" fmla="*/ 685760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5976" h="6858002">
                <a:moveTo>
                  <a:pt x="4125976" y="0"/>
                </a:moveTo>
                <a:lnTo>
                  <a:pt x="1300393" y="0"/>
                </a:lnTo>
                <a:lnTo>
                  <a:pt x="1300393" y="2"/>
                </a:lnTo>
                <a:lnTo>
                  <a:pt x="1155520" y="2"/>
                </a:lnTo>
                <a:lnTo>
                  <a:pt x="1074856" y="88573"/>
                </a:lnTo>
                <a:cubicBezTo>
                  <a:pt x="422987" y="841260"/>
                  <a:pt x="0" y="2042663"/>
                  <a:pt x="0" y="3396600"/>
                </a:cubicBezTo>
                <a:cubicBezTo>
                  <a:pt x="0" y="4846647"/>
                  <a:pt x="488259" y="6121285"/>
                  <a:pt x="1222540" y="6858002"/>
                </a:cubicBezTo>
                <a:cubicBezTo>
                  <a:pt x="4125598" y="6858002"/>
                  <a:pt x="4125598" y="6858002"/>
                  <a:pt x="4125598" y="6858002"/>
                </a:cubicBezTo>
                <a:lnTo>
                  <a:pt x="4125976" y="6857600"/>
                </a:lnTo>
                <a:close/>
              </a:path>
            </a:pathLst>
          </a:custGeom>
          <a:blipFill dpi="0" rotWithShape="1">
            <a:blip r:embed="rId2"/>
            <a:srcRect/>
            <a:tile tx="0" ty="0" sx="100000" sy="100000" flip="none" algn="tl"/>
          </a:blipFill>
          <a:ln>
            <a:noFill/>
          </a:ln>
        </p:spPr>
        <p:style>
          <a:lnRef idx="2">
            <a:schemeClr val="accent1">
              <a:shade val="50000"/>
            </a:schemeClr>
          </a:lnRef>
          <a:fillRef idx="1003">
            <a:schemeClr val="lt1"/>
          </a:fillRef>
          <a:effectRef idx="0">
            <a:schemeClr val="accent1"/>
          </a:effectRef>
          <a:fontRef idx="minor">
            <a:schemeClr val="lt1"/>
          </a:fontRef>
        </p:style>
        <p:txBody>
          <a:bodyPr wrap="square" rtlCol="0" anchor="ctr">
            <a:noAutofit/>
          </a:bodyPr>
          <a:lstStyle/>
          <a:p>
            <a:pPr algn="ctr"/>
            <a:endParaRPr lang="en-US"/>
          </a:p>
        </p:txBody>
      </p:sp>
      <p:sp>
        <p:nvSpPr>
          <p:cNvPr id="11" name="Title 10">
            <a:extLst>
              <a:ext uri="{FF2B5EF4-FFF2-40B4-BE49-F238E27FC236}">
                <a16:creationId xmlns:a16="http://schemas.microsoft.com/office/drawing/2014/main" id="{9CD62B7D-C82D-124F-A5EC-91971CE947B8}"/>
              </a:ext>
            </a:extLst>
          </p:cNvPr>
          <p:cNvSpPr>
            <a:spLocks noGrp="1"/>
          </p:cNvSpPr>
          <p:nvPr>
            <p:ph type="title"/>
          </p:nvPr>
        </p:nvSpPr>
        <p:spPr>
          <a:xfrm>
            <a:off x="541976" y="1976389"/>
            <a:ext cx="2590799" cy="2905492"/>
          </a:xfrm>
          <a:effectLst/>
        </p:spPr>
        <p:txBody>
          <a:bodyPr vert="horz" lIns="91440" tIns="45720" rIns="91440" bIns="45720" rtlCol="0" anchor="ctr">
            <a:noAutofit/>
          </a:bodyPr>
          <a:lstStyle/>
          <a:p>
            <a:pPr algn="ctr"/>
            <a:r>
              <a:rPr lang="en-US">
                <a:solidFill>
                  <a:schemeClr val="bg1"/>
                </a:solidFill>
                <a:latin typeface="Calibri" panose="020F0502020204030204" pitchFamily="34" charset="0"/>
                <a:cs typeface="Calibri" panose="020F0502020204030204" pitchFamily="34" charset="0"/>
              </a:rPr>
              <a:t> </a:t>
            </a:r>
            <a:br>
              <a:rPr lang="en-US">
                <a:solidFill>
                  <a:schemeClr val="bg1"/>
                </a:solidFill>
                <a:latin typeface="Calibri" panose="020F0502020204030204" pitchFamily="34" charset="0"/>
                <a:cs typeface="Calibri" panose="020F0502020204030204" pitchFamily="34" charset="0"/>
              </a:rPr>
            </a:br>
            <a:r>
              <a:rPr lang="en-US">
                <a:solidFill>
                  <a:schemeClr val="bg1"/>
                </a:solidFill>
                <a:latin typeface="Calibri" panose="020F0502020204030204" pitchFamily="34" charset="0"/>
                <a:cs typeface="Calibri" panose="020F0502020204030204" pitchFamily="34" charset="0"/>
              </a:rPr>
              <a:t>SMS </a:t>
            </a:r>
            <a:br>
              <a:rPr lang="en-US">
                <a:solidFill>
                  <a:schemeClr val="bg1"/>
                </a:solidFill>
                <a:latin typeface="Calibri" panose="020F0502020204030204" pitchFamily="34" charset="0"/>
                <a:cs typeface="Calibri" panose="020F0502020204030204" pitchFamily="34" charset="0"/>
              </a:rPr>
            </a:br>
            <a:r>
              <a:rPr lang="en-US">
                <a:solidFill>
                  <a:schemeClr val="bg1"/>
                </a:solidFill>
                <a:latin typeface="Calibri" panose="020F0502020204030204" pitchFamily="34" charset="0"/>
                <a:cs typeface="Calibri" panose="020F0502020204030204" pitchFamily="34" charset="0"/>
              </a:rPr>
              <a:t>Attacks</a:t>
            </a:r>
            <a:br>
              <a:rPr lang="en-US">
                <a:solidFill>
                  <a:schemeClr val="bg1"/>
                </a:solidFill>
                <a:latin typeface="Calibri" panose="020F0502020204030204" pitchFamily="34" charset="0"/>
                <a:cs typeface="Calibri" panose="020F0502020204030204" pitchFamily="34" charset="0"/>
              </a:rPr>
            </a:br>
            <a:br>
              <a:rPr lang="en-US">
                <a:solidFill>
                  <a:schemeClr val="bg1"/>
                </a:solidFill>
                <a:latin typeface="Calibri" panose="020F0502020204030204" pitchFamily="34" charset="0"/>
                <a:cs typeface="Calibri" panose="020F0502020204030204" pitchFamily="34" charset="0"/>
              </a:rPr>
            </a:br>
            <a:r>
              <a:rPr lang="en-US" sz="2800">
                <a:solidFill>
                  <a:schemeClr val="bg1"/>
                </a:solidFill>
                <a:latin typeface="Calibri" panose="020F0502020204030204" pitchFamily="34" charset="0"/>
                <a:cs typeface="Calibri" panose="020F0502020204030204" pitchFamily="34" charset="0"/>
              </a:rPr>
              <a:t>(continued)</a:t>
            </a:r>
            <a:endParaRPr lang="en-US">
              <a:solidFill>
                <a:schemeClr val="bg1"/>
              </a:solidFill>
              <a:latin typeface="Calibri" panose="020F0502020204030204" pitchFamily="34" charset="0"/>
              <a:cs typeface="Calibri" panose="020F0502020204030204" pitchFamily="34" charset="0"/>
            </a:endParaRPr>
          </a:p>
        </p:txBody>
      </p:sp>
      <p:graphicFrame>
        <p:nvGraphicFramePr>
          <p:cNvPr id="14" name="TextBox 11">
            <a:extLst>
              <a:ext uri="{FF2B5EF4-FFF2-40B4-BE49-F238E27FC236}">
                <a16:creationId xmlns:a16="http://schemas.microsoft.com/office/drawing/2014/main" id="{3A6C55BA-BD4F-DB51-BB5A-31E5EE75ADA6}"/>
              </a:ext>
            </a:extLst>
          </p:cNvPr>
          <p:cNvGraphicFramePr/>
          <p:nvPr>
            <p:extLst>
              <p:ext uri="{D42A27DB-BD31-4B8C-83A1-F6EECF244321}">
                <p14:modId xmlns:p14="http://schemas.microsoft.com/office/powerpoint/2010/main" val="3103455057"/>
              </p:ext>
            </p:extLst>
          </p:nvPr>
        </p:nvGraphicFramePr>
        <p:xfrm>
          <a:off x="5098313" y="1689353"/>
          <a:ext cx="6545199" cy="48201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a:extLst>
              <a:ext uri="{FF2B5EF4-FFF2-40B4-BE49-F238E27FC236}">
                <a16:creationId xmlns:a16="http://schemas.microsoft.com/office/drawing/2014/main" id="{1409AF24-D155-0B4B-AE88-6574F8C81261}"/>
              </a:ext>
            </a:extLst>
          </p:cNvPr>
          <p:cNvSpPr txBox="1"/>
          <p:nvPr/>
        </p:nvSpPr>
        <p:spPr>
          <a:xfrm>
            <a:off x="4417301" y="481430"/>
            <a:ext cx="7381408" cy="943591"/>
          </a:xfrm>
          <a:prstGeom prst="rect">
            <a:avLst/>
          </a:prstGeom>
        </p:spPr>
        <p:txBody>
          <a:bodyPr wrap="square" rtlCol="0">
            <a:normAutofit lnSpcReduction="10000"/>
          </a:bodyPr>
          <a:lstStyle/>
          <a:p>
            <a:r>
              <a:rPr lang="en-US" sz="2000" b="1" i="1">
                <a:latin typeface="+mn-lt"/>
              </a:rPr>
              <a:t>Our definition:  </a:t>
            </a:r>
            <a:r>
              <a:rPr lang="en-US" sz="1900">
                <a:latin typeface="+mn-lt"/>
              </a:rPr>
              <a:t>an SMS engagement that occurs without the UE owner’s knowledge or consent, violating the owner’s privacy, security, or UE availability</a:t>
            </a:r>
            <a:endParaRPr lang="en-US" sz="2400">
              <a:latin typeface="+mn-lt"/>
            </a:endParaRPr>
          </a:p>
        </p:txBody>
      </p:sp>
    </p:spTree>
    <p:extLst>
      <p:ext uri="{BB962C8B-B14F-4D97-AF65-F5344CB8AC3E}">
        <p14:creationId xmlns:p14="http://schemas.microsoft.com/office/powerpoint/2010/main" val="6676610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34;p75">
            <a:extLst>
              <a:ext uri="{FF2B5EF4-FFF2-40B4-BE49-F238E27FC236}">
                <a16:creationId xmlns:a16="http://schemas.microsoft.com/office/drawing/2014/main" id="{E6F9A2A9-B6BB-224E-A6DD-BF11FBD251E3}"/>
              </a:ext>
            </a:extLst>
          </p:cNvPr>
          <p:cNvSpPr txBox="1">
            <a:spLocks noGrp="1"/>
          </p:cNvSpPr>
          <p:nvPr>
            <p:ph type="title"/>
          </p:nvPr>
        </p:nvSpPr>
        <p:spPr>
          <a:xfrm>
            <a:off x="64007" y="64008"/>
            <a:ext cx="8733405" cy="710282"/>
          </a:xfrm>
          <a:prstGeom prst="rect">
            <a:avLst/>
          </a:prstGeom>
          <a:effectLst/>
        </p:spPr>
        <p:txBody>
          <a:bodyPr vert="horz" lIns="91440" tIns="45720" rIns="91440" bIns="45720" rtlCol="0" anchor="ctr">
            <a:normAutofit/>
          </a:bodyPr>
          <a:lstStyle/>
          <a:p>
            <a:pPr algn="ctr"/>
            <a:r>
              <a:rPr lang="en">
                <a:latin typeface="Calibri" panose="020F0502020204030204" pitchFamily="34" charset="0"/>
                <a:cs typeface="Calibri" panose="020F0502020204030204" pitchFamily="34" charset="0"/>
              </a:rPr>
              <a:t>What is the Radio Interface Layer (RIL)?</a:t>
            </a:r>
            <a:endParaRPr>
              <a:latin typeface="Calibri" panose="020F0502020204030204" pitchFamily="34" charset="0"/>
              <a:cs typeface="Calibri" panose="020F0502020204030204" pitchFamily="34" charset="0"/>
            </a:endParaRPr>
          </a:p>
        </p:txBody>
      </p:sp>
      <p:sp>
        <p:nvSpPr>
          <p:cNvPr id="5" name="Google Shape;535;p75">
            <a:extLst>
              <a:ext uri="{FF2B5EF4-FFF2-40B4-BE49-F238E27FC236}">
                <a16:creationId xmlns:a16="http://schemas.microsoft.com/office/drawing/2014/main" id="{2A23B5D6-3C03-174A-928C-58750E078D4B}"/>
              </a:ext>
            </a:extLst>
          </p:cNvPr>
          <p:cNvSpPr txBox="1">
            <a:spLocks/>
          </p:cNvSpPr>
          <p:nvPr/>
        </p:nvSpPr>
        <p:spPr>
          <a:xfrm>
            <a:off x="374541" y="1069790"/>
            <a:ext cx="6714322" cy="3416400"/>
          </a:xfrm>
          <a:prstGeom prst="rect">
            <a:avLst/>
          </a:prstGeom>
          <a:noFill/>
        </p:spPr>
        <p:txBody>
          <a:bodyPr spcFirstLastPara="1" vert="horz" wrap="square" lIns="91425" tIns="91425" rIns="91425" bIns="91425" rtlCol="0" anchor="t" anchorCtr="0">
            <a:normAutofit/>
          </a:bodyPr>
          <a:lstStyle>
            <a:lvl1pPr marL="171450" indent="-171450" algn="l" defTabSz="685800" rtl="0" eaLnBrk="1" latinLnBrk="0" hangingPunct="1">
              <a:lnSpc>
                <a:spcPct val="90000"/>
              </a:lnSpc>
              <a:spcBef>
                <a:spcPts val="750"/>
              </a:spcBef>
              <a:buClr>
                <a:schemeClr val="accent2"/>
              </a:buClr>
              <a:buSzPct val="70000"/>
              <a:buFont typeface="Wingdings" charset="2"/>
              <a:buChar char="§"/>
              <a:defRPr sz="2100" b="0" i="0" kern="1200">
                <a:solidFill>
                  <a:schemeClr val="tx1"/>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Clr>
                <a:schemeClr val="accent2"/>
              </a:buClr>
              <a:buSzPct val="70000"/>
              <a:buFont typeface="Wingdings" charset="2"/>
              <a:buChar char="§"/>
              <a:defRPr sz="1800" b="0" i="0" kern="1200">
                <a:solidFill>
                  <a:schemeClr val="tx1"/>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Clr>
                <a:schemeClr val="accent2"/>
              </a:buClr>
              <a:buSzPct val="70000"/>
              <a:buFont typeface="Wingdings" charset="2"/>
              <a:buChar char="§"/>
              <a:defRPr sz="1500" b="0" i="0" kern="1200">
                <a:solidFill>
                  <a:schemeClr val="tx1"/>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Clr>
                <a:schemeClr val="accent2"/>
              </a:buClr>
              <a:buSzPct val="70000"/>
              <a:buFont typeface="Wingdings" charset="2"/>
              <a:buChar char="§"/>
              <a:defRPr sz="1350" b="0" i="0" kern="1200">
                <a:solidFill>
                  <a:schemeClr val="tx1"/>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Clr>
                <a:schemeClr val="accent2"/>
              </a:buClr>
              <a:buSzPct val="70000"/>
              <a:buFont typeface="Wingdings" charset="2"/>
              <a:buChar char="§"/>
              <a:defRPr sz="1350" b="0" i="0" kern="1200">
                <a:solidFill>
                  <a:schemeClr val="tx1"/>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457200" indent="-342900" fontAlgn="auto">
              <a:lnSpc>
                <a:spcPct val="110000"/>
              </a:lnSpc>
              <a:spcBef>
                <a:spcPts val="0"/>
              </a:spcBef>
              <a:spcAft>
                <a:spcPts val="600"/>
              </a:spcAft>
              <a:buSzPts val="1800"/>
              <a:buFont typeface="Wingdings" charset="2"/>
              <a:buChar char="●"/>
            </a:pPr>
            <a:r>
              <a:rPr lang="en-US" sz="2000" dirty="0">
                <a:latin typeface="Calibri" panose="020F0502020204030204" pitchFamily="34" charset="0"/>
                <a:cs typeface="Calibri" panose="020F0502020204030204" pitchFamily="34" charset="0"/>
              </a:rPr>
              <a:t>Android's Radio Interface Layer (RIL) provides an abstraction layer between Android telephony services (</a:t>
            </a:r>
            <a:r>
              <a:rPr lang="en-US" sz="2000" dirty="0" err="1">
                <a:latin typeface="Calibri" panose="020F0502020204030204" pitchFamily="34" charset="0"/>
                <a:cs typeface="Calibri" panose="020F0502020204030204" pitchFamily="34" charset="0"/>
              </a:rPr>
              <a:t>android.telephony</a:t>
            </a:r>
            <a:r>
              <a:rPr lang="en-US" sz="2000" dirty="0">
                <a:latin typeface="Calibri" panose="020F0502020204030204" pitchFamily="34" charset="0"/>
                <a:cs typeface="Calibri" panose="020F0502020204030204" pitchFamily="34" charset="0"/>
              </a:rPr>
              <a:t>) and radio hardware.</a:t>
            </a:r>
          </a:p>
          <a:p>
            <a:pPr marL="457200" indent="-342900" fontAlgn="auto">
              <a:lnSpc>
                <a:spcPct val="110000"/>
              </a:lnSpc>
              <a:spcBef>
                <a:spcPts val="0"/>
              </a:spcBef>
              <a:spcAft>
                <a:spcPts val="600"/>
              </a:spcAft>
              <a:buSzPts val="1800"/>
              <a:buFont typeface="Wingdings" charset="2"/>
              <a:buChar char="●"/>
            </a:pPr>
            <a:r>
              <a:rPr lang="en-US" sz="2000" dirty="0">
                <a:latin typeface="Calibri" panose="020F0502020204030204" pitchFamily="34" charset="0"/>
                <a:cs typeface="Calibri" panose="020F0502020204030204" pitchFamily="34" charset="0"/>
              </a:rPr>
              <a:t>Handle AP-CP communication (IPC)</a:t>
            </a:r>
          </a:p>
          <a:p>
            <a:pPr marL="457200" indent="-342900" fontAlgn="auto">
              <a:spcBef>
                <a:spcPts val="0"/>
              </a:spcBef>
              <a:spcAft>
                <a:spcPts val="600"/>
              </a:spcAft>
              <a:buSzPts val="1800"/>
              <a:buFont typeface="Wingdings" charset="2"/>
              <a:buChar char="●"/>
            </a:pPr>
            <a:r>
              <a:rPr lang="en-US" sz="2000" dirty="0">
                <a:latin typeface="Calibri" panose="020F0502020204030204" pitchFamily="34" charset="0"/>
                <a:cs typeface="Calibri" panose="020F0502020204030204" pitchFamily="34" charset="0"/>
              </a:rPr>
              <a:t>Packed in the AP, and is modifiable vis OS update</a:t>
            </a:r>
          </a:p>
          <a:p>
            <a:pPr marL="457200" indent="-342900" fontAlgn="auto">
              <a:lnSpc>
                <a:spcPct val="140000"/>
              </a:lnSpc>
              <a:spcBef>
                <a:spcPts val="0"/>
              </a:spcBef>
              <a:spcAft>
                <a:spcPts val="600"/>
              </a:spcAft>
              <a:buSzPts val="1800"/>
              <a:buFont typeface="Wingdings" charset="2"/>
              <a:buChar char="●"/>
            </a:pPr>
            <a:r>
              <a:rPr lang="en-US" sz="2000" dirty="0">
                <a:latin typeface="Calibri" panose="020F0502020204030204" pitchFamily="34" charset="0"/>
                <a:cs typeface="Calibri" panose="020F0502020204030204" pitchFamily="34" charset="0"/>
              </a:rPr>
              <a:t>Contain rich cellular functions</a:t>
            </a:r>
          </a:p>
          <a:p>
            <a:pPr marL="800100" lvl="1" indent="-342900" fontAlgn="auto">
              <a:spcBef>
                <a:spcPts val="0"/>
              </a:spcBef>
              <a:spcAft>
                <a:spcPts val="0"/>
              </a:spcAft>
              <a:buSzPts val="1800"/>
              <a:buFont typeface="Wingdings" charset="2"/>
              <a:buChar char="●"/>
            </a:pPr>
            <a:r>
              <a:rPr lang="en-US" sz="1600" dirty="0">
                <a:latin typeface="Calibri" panose="020F0502020204030204" pitchFamily="34" charset="0"/>
                <a:cs typeface="Calibri" panose="020F0502020204030204" pitchFamily="34" charset="0"/>
              </a:rPr>
              <a:t>Accessing RIL requires root privilege</a:t>
            </a:r>
          </a:p>
          <a:p>
            <a:pPr marL="457200" indent="-342900" fontAlgn="auto">
              <a:spcBef>
                <a:spcPts val="0"/>
              </a:spcBef>
              <a:spcAft>
                <a:spcPts val="0"/>
              </a:spcAft>
              <a:buSzPts val="1800"/>
              <a:buFont typeface="Wingdings" charset="2"/>
              <a:buChar char="●"/>
            </a:pPr>
            <a:endParaRPr lang="en-US" sz="2000" dirty="0">
              <a:latin typeface="Calibri" panose="020F0502020204030204" pitchFamily="34" charset="0"/>
              <a:cs typeface="Calibri" panose="020F0502020204030204" pitchFamily="34" charset="0"/>
            </a:endParaRPr>
          </a:p>
        </p:txBody>
      </p:sp>
      <p:pic>
        <p:nvPicPr>
          <p:cNvPr id="6" name="Google Shape;536;p75">
            <a:extLst>
              <a:ext uri="{FF2B5EF4-FFF2-40B4-BE49-F238E27FC236}">
                <a16:creationId xmlns:a16="http://schemas.microsoft.com/office/drawing/2014/main" id="{750FC40B-56BE-FF40-86A7-2006815FA8D7}"/>
              </a:ext>
            </a:extLst>
          </p:cNvPr>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7234002" y="1505516"/>
            <a:ext cx="4578041" cy="5070647"/>
          </a:xfrm>
          <a:prstGeom prst="rect">
            <a:avLst/>
          </a:prstGeom>
          <a:noFill/>
          <a:ln w="104775">
            <a:solidFill>
              <a:srgbClr val="7030A0"/>
            </a:solidFill>
          </a:ln>
        </p:spPr>
      </p:pic>
      <p:sp>
        <p:nvSpPr>
          <p:cNvPr id="7" name="TextBox 6">
            <a:extLst>
              <a:ext uri="{FF2B5EF4-FFF2-40B4-BE49-F238E27FC236}">
                <a16:creationId xmlns:a16="http://schemas.microsoft.com/office/drawing/2014/main" id="{4CDB9F61-CCEB-0B41-B41E-DD9F9F1CAF9D}"/>
              </a:ext>
            </a:extLst>
          </p:cNvPr>
          <p:cNvSpPr txBox="1"/>
          <p:nvPr/>
        </p:nvSpPr>
        <p:spPr>
          <a:xfrm>
            <a:off x="7760239" y="922191"/>
            <a:ext cx="3589701" cy="461665"/>
          </a:xfrm>
          <a:prstGeom prst="rect">
            <a:avLst/>
          </a:prstGeom>
          <a:noFill/>
        </p:spPr>
        <p:txBody>
          <a:bodyPr wrap="none" rtlCol="0">
            <a:spAutoFit/>
          </a:bodyPr>
          <a:lstStyle/>
          <a:p>
            <a:r>
              <a:rPr lang="en-US" sz="1200">
                <a:solidFill>
                  <a:srgbClr val="FFFF00"/>
                </a:solidFill>
              </a:rPr>
              <a:t>AP - Application Processor (think </a:t>
            </a:r>
            <a:r>
              <a:rPr lang="en-US" sz="1200" i="1">
                <a:solidFill>
                  <a:srgbClr val="FFFF00"/>
                </a:solidFill>
              </a:rPr>
              <a:t>Android Space</a:t>
            </a:r>
            <a:r>
              <a:rPr lang="en-US" sz="1200">
                <a:solidFill>
                  <a:srgbClr val="FFFF00"/>
                </a:solidFill>
              </a:rPr>
              <a:t>)</a:t>
            </a:r>
          </a:p>
          <a:p>
            <a:r>
              <a:rPr lang="en-US" sz="1200">
                <a:solidFill>
                  <a:srgbClr val="FFFF00"/>
                </a:solidFill>
              </a:rPr>
              <a:t>CP - Communication Processor (think </a:t>
            </a:r>
            <a:r>
              <a:rPr lang="en-US" sz="1200" i="1">
                <a:solidFill>
                  <a:srgbClr val="FFFF00"/>
                </a:solidFill>
              </a:rPr>
              <a:t>Baseband Space</a:t>
            </a:r>
            <a:r>
              <a:rPr lang="en-US" sz="1200">
                <a:solidFill>
                  <a:srgbClr val="FFFF00"/>
                </a:solidFill>
              </a:rPr>
              <a:t>)</a:t>
            </a:r>
          </a:p>
        </p:txBody>
      </p:sp>
      <p:pic>
        <p:nvPicPr>
          <p:cNvPr id="8" name="Picture 7">
            <a:extLst>
              <a:ext uri="{FF2B5EF4-FFF2-40B4-BE49-F238E27FC236}">
                <a16:creationId xmlns:a16="http://schemas.microsoft.com/office/drawing/2014/main" id="{FB33F520-2A36-0A4D-8AFB-410626AACD34}"/>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551076" y="3996216"/>
            <a:ext cx="4905828" cy="2633570"/>
          </a:xfrm>
          <a:prstGeom prst="rect">
            <a:avLst/>
          </a:prstGeom>
          <a:noFill/>
          <a:ln w="104775">
            <a:solidFill>
              <a:srgbClr val="7030A0"/>
            </a:solidFill>
          </a:ln>
        </p:spPr>
      </p:pic>
    </p:spTree>
    <p:extLst>
      <p:ext uri="{BB962C8B-B14F-4D97-AF65-F5344CB8AC3E}">
        <p14:creationId xmlns:p14="http://schemas.microsoft.com/office/powerpoint/2010/main" val="21998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76" name="Picture 72">
            <a:extLst>
              <a:ext uri="{FF2B5EF4-FFF2-40B4-BE49-F238E27FC236}">
                <a16:creationId xmlns:a16="http://schemas.microsoft.com/office/drawing/2014/main" id="{B1BE7CB7-24DC-41D6-9BC1-CE53027283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4" name="Title 3">
            <a:extLst>
              <a:ext uri="{FF2B5EF4-FFF2-40B4-BE49-F238E27FC236}">
                <a16:creationId xmlns:a16="http://schemas.microsoft.com/office/drawing/2014/main" id="{27792C43-50E9-1943-98CD-F9BADEF5186A}"/>
              </a:ext>
            </a:extLst>
          </p:cNvPr>
          <p:cNvSpPr>
            <a:spLocks noGrp="1"/>
          </p:cNvSpPr>
          <p:nvPr>
            <p:ph type="title"/>
          </p:nvPr>
        </p:nvSpPr>
        <p:spPr>
          <a:xfrm>
            <a:off x="8180983" y="639097"/>
            <a:ext cx="3352256" cy="3746634"/>
          </a:xfrm>
        </p:spPr>
        <p:txBody>
          <a:bodyPr vert="horz" lIns="91440" tIns="45720" rIns="91440" bIns="45720" rtlCol="0" anchor="b">
            <a:normAutofit/>
          </a:bodyPr>
          <a:lstStyle/>
          <a:p>
            <a:pPr algn="r"/>
            <a:r>
              <a:rPr lang="en-US" sz="4800" b="1"/>
              <a:t>SMS Processing Logic</a:t>
            </a:r>
          </a:p>
        </p:txBody>
      </p:sp>
      <p:pic>
        <p:nvPicPr>
          <p:cNvPr id="68" name="Picture 67">
            <a:extLst>
              <a:ext uri="{FF2B5EF4-FFF2-40B4-BE49-F238E27FC236}">
                <a16:creationId xmlns:a16="http://schemas.microsoft.com/office/drawing/2014/main" id="{1BB0D980-7B14-4C42-9208-94F2C0536E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529" y="2047185"/>
            <a:ext cx="6921364" cy="2768545"/>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75" name="Google Shape;946;p117">
            <a:extLst>
              <a:ext uri="{FF2B5EF4-FFF2-40B4-BE49-F238E27FC236}">
                <a16:creationId xmlns:a16="http://schemas.microsoft.com/office/drawing/2014/main" id="{0E8F0660-4CC9-9A46-89C5-6D33598371C3}"/>
              </a:ext>
            </a:extLst>
          </p:cNvPr>
          <p:cNvSpPr txBox="1">
            <a:spLocks/>
          </p:cNvSpPr>
          <p:nvPr/>
        </p:nvSpPr>
        <p:spPr>
          <a:xfrm>
            <a:off x="311700" y="244607"/>
            <a:ext cx="11880300" cy="1045573"/>
          </a:xfrm>
          <a:prstGeom prst="rect">
            <a:avLst/>
          </a:prstGeom>
          <a:effectLst/>
        </p:spPr>
        <p:txBody>
          <a:bodyPr spcFirstLastPara="1" vert="horz" wrap="square" lIns="91425" tIns="91425" rIns="91425" bIns="91425" rtlCol="0" anchor="t" anchorCtr="0">
            <a:normAutofit fontScale="97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pPr>
            <a:r>
              <a:rPr lang="en-US"/>
              <a:t>SMS processing in RIL code (Samsung Galaxy A51 5G)</a:t>
            </a:r>
          </a:p>
        </p:txBody>
      </p:sp>
      <p:sp>
        <p:nvSpPr>
          <p:cNvPr id="2" name="Rectangle 1">
            <a:extLst>
              <a:ext uri="{FF2B5EF4-FFF2-40B4-BE49-F238E27FC236}">
                <a16:creationId xmlns:a16="http://schemas.microsoft.com/office/drawing/2014/main" id="{20748D35-4B4F-ED4E-9766-301029F58C4A}"/>
              </a:ext>
            </a:extLst>
          </p:cNvPr>
          <p:cNvSpPr/>
          <p:nvPr/>
        </p:nvSpPr>
        <p:spPr>
          <a:xfrm>
            <a:off x="208722" y="5377070"/>
            <a:ext cx="1302026" cy="1093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5503083-A497-6849-A06D-F8246FD5699E}"/>
              </a:ext>
            </a:extLst>
          </p:cNvPr>
          <p:cNvSpPr/>
          <p:nvPr/>
        </p:nvSpPr>
        <p:spPr>
          <a:xfrm>
            <a:off x="7566991" y="5370444"/>
            <a:ext cx="1302026" cy="1093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Elbow Connector 4">
            <a:extLst>
              <a:ext uri="{FF2B5EF4-FFF2-40B4-BE49-F238E27FC236}">
                <a16:creationId xmlns:a16="http://schemas.microsoft.com/office/drawing/2014/main" id="{CFC837A1-320A-364B-B7A3-BAE52A41DEAD}"/>
              </a:ext>
            </a:extLst>
          </p:cNvPr>
          <p:cNvCxnSpPr>
            <a:endCxn id="68" idx="1"/>
          </p:cNvCxnSpPr>
          <p:nvPr/>
        </p:nvCxnSpPr>
        <p:spPr>
          <a:xfrm rot="5400000" flipH="1" flipV="1">
            <a:off x="-280216" y="4258326"/>
            <a:ext cx="1945612" cy="291877"/>
          </a:xfrm>
          <a:prstGeom prst="bentConnector2">
            <a:avLst/>
          </a:prstGeom>
          <a:ln w="635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a:extLst>
              <a:ext uri="{FF2B5EF4-FFF2-40B4-BE49-F238E27FC236}">
                <a16:creationId xmlns:a16="http://schemas.microsoft.com/office/drawing/2014/main" id="{A7E123A9-5E96-5D49-818F-2BB17A5B3A48}"/>
              </a:ext>
            </a:extLst>
          </p:cNvPr>
          <p:cNvCxnSpPr>
            <a:cxnSpLocks/>
            <a:endCxn id="68" idx="3"/>
          </p:cNvCxnSpPr>
          <p:nvPr/>
        </p:nvCxnSpPr>
        <p:spPr>
          <a:xfrm rot="16200000" flipV="1">
            <a:off x="6919485" y="4271866"/>
            <a:ext cx="1972756" cy="291939"/>
          </a:xfrm>
          <a:prstGeom prst="bentConnector2">
            <a:avLst/>
          </a:prstGeom>
          <a:ln w="63500">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8E43ABE-4910-B047-9157-686B78FA6102}"/>
              </a:ext>
            </a:extLst>
          </p:cNvPr>
          <p:cNvSpPr txBox="1"/>
          <p:nvPr/>
        </p:nvSpPr>
        <p:spPr>
          <a:xfrm>
            <a:off x="438410" y="5536505"/>
            <a:ext cx="777777" cy="769441"/>
          </a:xfrm>
          <a:prstGeom prst="rect">
            <a:avLst/>
          </a:prstGeom>
          <a:noFill/>
        </p:spPr>
        <p:txBody>
          <a:bodyPr wrap="none" rtlCol="0">
            <a:spAutoFit/>
          </a:bodyPr>
          <a:lstStyle/>
          <a:p>
            <a:r>
              <a:rPr lang="en-US" sz="4400">
                <a:solidFill>
                  <a:schemeClr val="bg1"/>
                </a:solidFill>
              </a:rPr>
              <a:t>CP</a:t>
            </a:r>
          </a:p>
        </p:txBody>
      </p:sp>
      <p:sp>
        <p:nvSpPr>
          <p:cNvPr id="14" name="TextBox 13">
            <a:extLst>
              <a:ext uri="{FF2B5EF4-FFF2-40B4-BE49-F238E27FC236}">
                <a16:creationId xmlns:a16="http://schemas.microsoft.com/office/drawing/2014/main" id="{47EE7824-BAE7-A545-B985-FFFA34F912FC}"/>
              </a:ext>
            </a:extLst>
          </p:cNvPr>
          <p:cNvSpPr txBox="1"/>
          <p:nvPr/>
        </p:nvSpPr>
        <p:spPr>
          <a:xfrm>
            <a:off x="7780751" y="5501015"/>
            <a:ext cx="803425" cy="769441"/>
          </a:xfrm>
          <a:prstGeom prst="rect">
            <a:avLst/>
          </a:prstGeom>
          <a:noFill/>
        </p:spPr>
        <p:txBody>
          <a:bodyPr wrap="none" rtlCol="0">
            <a:spAutoFit/>
          </a:bodyPr>
          <a:lstStyle/>
          <a:p>
            <a:r>
              <a:rPr lang="en-US" sz="4400">
                <a:solidFill>
                  <a:schemeClr val="bg1"/>
                </a:solidFill>
              </a:rPr>
              <a:t>AP</a:t>
            </a:r>
          </a:p>
        </p:txBody>
      </p:sp>
    </p:spTree>
    <p:extLst>
      <p:ext uri="{BB962C8B-B14F-4D97-AF65-F5344CB8AC3E}">
        <p14:creationId xmlns:p14="http://schemas.microsoft.com/office/powerpoint/2010/main" val="2736221784"/>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A86C75-0B2C-6B40-9AE8-78B8B571FA8B}"/>
              </a:ext>
            </a:extLst>
          </p:cNvPr>
          <p:cNvSpPr/>
          <p:nvPr/>
        </p:nvSpPr>
        <p:spPr>
          <a:xfrm>
            <a:off x="925974" y="1921398"/>
            <a:ext cx="10648709" cy="4201610"/>
          </a:xfrm>
          <a:prstGeom prst="rect">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7792C43-50E9-1943-98CD-F9BADEF5186A}"/>
              </a:ext>
            </a:extLst>
          </p:cNvPr>
          <p:cNvSpPr>
            <a:spLocks noGrp="1"/>
          </p:cNvSpPr>
          <p:nvPr>
            <p:ph type="title"/>
          </p:nvPr>
        </p:nvSpPr>
        <p:spPr>
          <a:xfrm>
            <a:off x="290385" y="1"/>
            <a:ext cx="10131425" cy="976184"/>
          </a:xfrm>
        </p:spPr>
        <p:txBody>
          <a:bodyPr>
            <a:normAutofit/>
          </a:bodyPr>
          <a:lstStyle/>
          <a:p>
            <a:r>
              <a:rPr lang="en-US" sz="4000" b="1">
                <a:solidFill>
                  <a:srgbClr val="FF0000"/>
                </a:solidFill>
              </a:rPr>
              <a:t>RIL</a:t>
            </a:r>
            <a:r>
              <a:rPr lang="en-US" sz="4000" b="1">
                <a:solidFill>
                  <a:srgbClr val="0432FF"/>
                </a:solidFill>
              </a:rPr>
              <a:t>Defender</a:t>
            </a:r>
          </a:p>
        </p:txBody>
      </p:sp>
      <p:sp>
        <p:nvSpPr>
          <p:cNvPr id="10" name="Rounded Rectangle 9">
            <a:extLst>
              <a:ext uri="{FF2B5EF4-FFF2-40B4-BE49-F238E27FC236}">
                <a16:creationId xmlns:a16="http://schemas.microsoft.com/office/drawing/2014/main" id="{5524204C-E037-6E48-A036-F34C60E14178}"/>
              </a:ext>
            </a:extLst>
          </p:cNvPr>
          <p:cNvSpPr/>
          <p:nvPr/>
        </p:nvSpPr>
        <p:spPr>
          <a:xfrm>
            <a:off x="3512585" y="2494216"/>
            <a:ext cx="4690872" cy="1865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92459E4-633F-3443-B7FF-B771BE8B4E77}"/>
              </a:ext>
            </a:extLst>
          </p:cNvPr>
          <p:cNvSpPr/>
          <p:nvPr/>
        </p:nvSpPr>
        <p:spPr>
          <a:xfrm>
            <a:off x="1135145" y="2786824"/>
            <a:ext cx="1435608" cy="1207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974983A-EBCE-104A-86DC-C50A507BE8DB}"/>
              </a:ext>
            </a:extLst>
          </p:cNvPr>
          <p:cNvSpPr/>
          <p:nvPr/>
        </p:nvSpPr>
        <p:spPr>
          <a:xfrm>
            <a:off x="9123953" y="2421064"/>
            <a:ext cx="1877568" cy="2679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5909E33E-A0A4-934F-8844-47486C184C9D}"/>
              </a:ext>
            </a:extLst>
          </p:cNvPr>
          <p:cNvSpPr>
            <a:spLocks noGrp="1"/>
          </p:cNvSpPr>
          <p:nvPr>
            <p:ph idx="1"/>
          </p:nvPr>
        </p:nvSpPr>
        <p:spPr>
          <a:xfrm>
            <a:off x="913991" y="913610"/>
            <a:ext cx="10573964" cy="938719"/>
          </a:xfrm>
        </p:spPr>
        <p:txBody>
          <a:bodyPr wrap="square">
            <a:spAutoFit/>
          </a:bodyPr>
          <a:lstStyle/>
          <a:p>
            <a:pPr marL="0" indent="0">
              <a:lnSpc>
                <a:spcPct val="140000"/>
              </a:lnSpc>
              <a:spcAft>
                <a:spcPts val="0"/>
              </a:spcAft>
              <a:buNone/>
            </a:pPr>
            <a:r>
              <a:rPr lang="en-US" sz="2000"/>
              <a:t>RILDefender integrates into the Android Open Source Project (AOSP)  </a:t>
            </a:r>
          </a:p>
          <a:p>
            <a:pPr marL="0" indent="0">
              <a:spcAft>
                <a:spcPts val="0"/>
              </a:spcAft>
              <a:buNone/>
            </a:pPr>
            <a:endParaRPr lang="en-US" sz="700"/>
          </a:p>
          <a:p>
            <a:pPr marL="0" indent="0">
              <a:spcAft>
                <a:spcPts val="0"/>
              </a:spcAft>
              <a:buNone/>
            </a:pPr>
            <a:r>
              <a:rPr lang="en-US" sz="2000"/>
              <a:t>Google Pixel XL and Nexus 6, with the latest possible OS version 10.0.0 and 7.1.1, respectively</a:t>
            </a:r>
          </a:p>
        </p:txBody>
      </p:sp>
      <p:sp>
        <p:nvSpPr>
          <p:cNvPr id="18" name="Rounded Rectangle 17">
            <a:extLst>
              <a:ext uri="{FF2B5EF4-FFF2-40B4-BE49-F238E27FC236}">
                <a16:creationId xmlns:a16="http://schemas.microsoft.com/office/drawing/2014/main" id="{AEC3C610-676C-464F-A682-69354EBC35D8}"/>
              </a:ext>
            </a:extLst>
          </p:cNvPr>
          <p:cNvSpPr/>
          <p:nvPr/>
        </p:nvSpPr>
        <p:spPr>
          <a:xfrm>
            <a:off x="1345457" y="3262312"/>
            <a:ext cx="1033272" cy="5120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Baseband</a:t>
            </a:r>
          </a:p>
        </p:txBody>
      </p:sp>
      <p:sp>
        <p:nvSpPr>
          <p:cNvPr id="19" name="Rounded Rectangle 18">
            <a:extLst>
              <a:ext uri="{FF2B5EF4-FFF2-40B4-BE49-F238E27FC236}">
                <a16:creationId xmlns:a16="http://schemas.microsoft.com/office/drawing/2014/main" id="{89D4606C-024C-374D-85C6-CDA5C42A9E23}"/>
              </a:ext>
            </a:extLst>
          </p:cNvPr>
          <p:cNvSpPr/>
          <p:nvPr/>
        </p:nvSpPr>
        <p:spPr>
          <a:xfrm>
            <a:off x="9443993" y="3935920"/>
            <a:ext cx="1228344" cy="5120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Android</a:t>
            </a:r>
          </a:p>
        </p:txBody>
      </p:sp>
      <p:sp>
        <p:nvSpPr>
          <p:cNvPr id="20" name="TextBox 19">
            <a:extLst>
              <a:ext uri="{FF2B5EF4-FFF2-40B4-BE49-F238E27FC236}">
                <a16:creationId xmlns:a16="http://schemas.microsoft.com/office/drawing/2014/main" id="{1DEEAB1B-A7F0-494A-AC28-9817B7B09FE7}"/>
              </a:ext>
            </a:extLst>
          </p:cNvPr>
          <p:cNvSpPr txBox="1"/>
          <p:nvPr/>
        </p:nvSpPr>
        <p:spPr>
          <a:xfrm>
            <a:off x="988841" y="2558224"/>
            <a:ext cx="1801368" cy="301752"/>
          </a:xfrm>
          <a:prstGeom prst="rect">
            <a:avLst/>
          </a:prstGeom>
        </p:spPr>
        <p:txBody>
          <a:bodyPr wrap="none" rtlCol="0">
            <a:normAutofit/>
          </a:bodyPr>
          <a:lstStyle/>
          <a:p>
            <a:pPr algn="ctr"/>
            <a:r>
              <a:rPr lang="en-US" sz="1200">
                <a:latin typeface="+mn-lt"/>
              </a:rPr>
              <a:t>Cellular Processor</a:t>
            </a:r>
          </a:p>
        </p:txBody>
      </p:sp>
      <p:sp>
        <p:nvSpPr>
          <p:cNvPr id="21" name="Can 20">
            <a:extLst>
              <a:ext uri="{FF2B5EF4-FFF2-40B4-BE49-F238E27FC236}">
                <a16:creationId xmlns:a16="http://schemas.microsoft.com/office/drawing/2014/main" id="{3AC709C7-5BA7-EC43-B88A-B6E71F57462A}"/>
              </a:ext>
            </a:extLst>
          </p:cNvPr>
          <p:cNvSpPr/>
          <p:nvPr/>
        </p:nvSpPr>
        <p:spPr>
          <a:xfrm rot="5400000">
            <a:off x="1674641" y="4707064"/>
            <a:ext cx="365760" cy="521208"/>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7D4D553-71BE-1548-A02E-90AB629ADD35}"/>
              </a:ext>
            </a:extLst>
          </p:cNvPr>
          <p:cNvSpPr txBox="1"/>
          <p:nvPr/>
        </p:nvSpPr>
        <p:spPr>
          <a:xfrm>
            <a:off x="924833" y="5237416"/>
            <a:ext cx="1856232" cy="438912"/>
          </a:xfrm>
          <a:prstGeom prst="rect">
            <a:avLst/>
          </a:prstGeom>
        </p:spPr>
        <p:txBody>
          <a:bodyPr wrap="none" rtlCol="0">
            <a:normAutofit/>
          </a:bodyPr>
          <a:lstStyle/>
          <a:p>
            <a:pPr algn="ctr"/>
            <a:r>
              <a:rPr lang="en-US" sz="1000">
                <a:latin typeface="+mn-lt"/>
              </a:rPr>
              <a:t>RILDefender enables</a:t>
            </a:r>
          </a:p>
          <a:p>
            <a:pPr algn="ctr"/>
            <a:r>
              <a:rPr lang="en-US" sz="1000">
                <a:latin typeface="+mn-lt"/>
              </a:rPr>
              <a:t>Baseband Logger</a:t>
            </a:r>
          </a:p>
        </p:txBody>
      </p:sp>
      <p:cxnSp>
        <p:nvCxnSpPr>
          <p:cNvPr id="23" name="Straight Arrow Connector 22">
            <a:extLst>
              <a:ext uri="{FF2B5EF4-FFF2-40B4-BE49-F238E27FC236}">
                <a16:creationId xmlns:a16="http://schemas.microsoft.com/office/drawing/2014/main" id="{02F0B9DD-EBA6-B94B-843B-9E51BCD5B4B3}"/>
              </a:ext>
            </a:extLst>
          </p:cNvPr>
          <p:cNvCxnSpPr>
            <a:cxnSpLocks/>
            <a:stCxn id="18" idx="2"/>
            <a:endCxn id="21" idx="2"/>
          </p:cNvCxnSpPr>
          <p:nvPr/>
        </p:nvCxnSpPr>
        <p:spPr>
          <a:xfrm flipH="1">
            <a:off x="1857521" y="3774376"/>
            <a:ext cx="4572" cy="101041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23">
            <a:extLst>
              <a:ext uri="{FF2B5EF4-FFF2-40B4-BE49-F238E27FC236}">
                <a16:creationId xmlns:a16="http://schemas.microsoft.com/office/drawing/2014/main" id="{5EDCA00D-4324-8E48-A0BF-B6004F727430}"/>
              </a:ext>
            </a:extLst>
          </p:cNvPr>
          <p:cNvSpPr/>
          <p:nvPr/>
        </p:nvSpPr>
        <p:spPr>
          <a:xfrm>
            <a:off x="9459233" y="4563808"/>
            <a:ext cx="1231392" cy="4815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rPr>
              <a:t>Radio Interface Layer</a:t>
            </a:r>
          </a:p>
          <a:p>
            <a:pPr algn="ctr"/>
            <a:r>
              <a:rPr lang="en-US" sz="900">
                <a:solidFill>
                  <a:schemeClr val="tx1"/>
                </a:solidFill>
              </a:rPr>
              <a:t>RILDefender</a:t>
            </a:r>
          </a:p>
          <a:p>
            <a:pPr algn="ctr"/>
            <a:endParaRPr lang="en-US" sz="900">
              <a:solidFill>
                <a:schemeClr val="tx1"/>
              </a:solidFill>
            </a:endParaRPr>
          </a:p>
        </p:txBody>
      </p:sp>
      <p:sp>
        <p:nvSpPr>
          <p:cNvPr id="25" name="Rounded Rectangle 24">
            <a:extLst>
              <a:ext uri="{FF2B5EF4-FFF2-40B4-BE49-F238E27FC236}">
                <a16:creationId xmlns:a16="http://schemas.microsoft.com/office/drawing/2014/main" id="{99AC7C79-465E-AF47-9845-B5FEA21F25D1}"/>
              </a:ext>
            </a:extLst>
          </p:cNvPr>
          <p:cNvSpPr/>
          <p:nvPr/>
        </p:nvSpPr>
        <p:spPr>
          <a:xfrm>
            <a:off x="9788417" y="3365944"/>
            <a:ext cx="509016" cy="5120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err="1">
                <a:solidFill>
                  <a:schemeClr val="tx1"/>
                </a:solidFill>
              </a:rPr>
              <a:t>Dailer.app</a:t>
            </a:r>
            <a:endParaRPr lang="en-US" sz="900">
              <a:solidFill>
                <a:schemeClr val="tx1"/>
              </a:solidFill>
            </a:endParaRPr>
          </a:p>
        </p:txBody>
      </p:sp>
      <p:sp>
        <p:nvSpPr>
          <p:cNvPr id="26" name="Rounded Rectangle 25">
            <a:extLst>
              <a:ext uri="{FF2B5EF4-FFF2-40B4-BE49-F238E27FC236}">
                <a16:creationId xmlns:a16="http://schemas.microsoft.com/office/drawing/2014/main" id="{6C8438AA-7D89-4B4B-86BB-4979DCF50522}"/>
              </a:ext>
            </a:extLst>
          </p:cNvPr>
          <p:cNvSpPr/>
          <p:nvPr/>
        </p:nvSpPr>
        <p:spPr>
          <a:xfrm>
            <a:off x="10352297" y="3061144"/>
            <a:ext cx="509016" cy="5120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err="1">
                <a:solidFill>
                  <a:schemeClr val="tx1"/>
                </a:solidFill>
              </a:rPr>
              <a:t>SMS.app</a:t>
            </a:r>
            <a:endParaRPr lang="en-US" sz="900">
              <a:solidFill>
                <a:schemeClr val="tx1"/>
              </a:solidFill>
            </a:endParaRPr>
          </a:p>
        </p:txBody>
      </p:sp>
      <p:sp>
        <p:nvSpPr>
          <p:cNvPr id="27" name="Rounded Rectangle 26">
            <a:extLst>
              <a:ext uri="{FF2B5EF4-FFF2-40B4-BE49-F238E27FC236}">
                <a16:creationId xmlns:a16="http://schemas.microsoft.com/office/drawing/2014/main" id="{36D81B39-2E5B-D44B-B839-F71768E357F0}"/>
              </a:ext>
            </a:extLst>
          </p:cNvPr>
          <p:cNvSpPr/>
          <p:nvPr/>
        </p:nvSpPr>
        <p:spPr>
          <a:xfrm>
            <a:off x="9437897" y="2503360"/>
            <a:ext cx="877824" cy="42672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err="1">
                <a:solidFill>
                  <a:schemeClr val="bg1"/>
                </a:solidFill>
              </a:rPr>
              <a:t>RILDefnder</a:t>
            </a:r>
            <a:endParaRPr lang="en-US" sz="900">
              <a:solidFill>
                <a:schemeClr val="bg1"/>
              </a:solidFill>
            </a:endParaRPr>
          </a:p>
          <a:p>
            <a:pPr algn="ctr"/>
            <a:r>
              <a:rPr lang="en-US" sz="900">
                <a:solidFill>
                  <a:schemeClr val="bg1"/>
                </a:solidFill>
              </a:rPr>
              <a:t>UI</a:t>
            </a:r>
          </a:p>
        </p:txBody>
      </p:sp>
      <p:sp>
        <p:nvSpPr>
          <p:cNvPr id="28" name="TextBox 27">
            <a:extLst>
              <a:ext uri="{FF2B5EF4-FFF2-40B4-BE49-F238E27FC236}">
                <a16:creationId xmlns:a16="http://schemas.microsoft.com/office/drawing/2014/main" id="{68D6BE52-9C6C-2D46-9677-C15A5BE333DC}"/>
              </a:ext>
            </a:extLst>
          </p:cNvPr>
          <p:cNvSpPr txBox="1"/>
          <p:nvPr/>
        </p:nvSpPr>
        <p:spPr>
          <a:xfrm>
            <a:off x="9224537" y="2161984"/>
            <a:ext cx="1801368" cy="301752"/>
          </a:xfrm>
          <a:prstGeom prst="rect">
            <a:avLst/>
          </a:prstGeom>
        </p:spPr>
        <p:txBody>
          <a:bodyPr wrap="none" rtlCol="0">
            <a:normAutofit lnSpcReduction="10000"/>
          </a:bodyPr>
          <a:lstStyle/>
          <a:p>
            <a:r>
              <a:rPr lang="en-US" sz="1400">
                <a:latin typeface="+mn-lt"/>
              </a:rPr>
              <a:t>Application Processor</a:t>
            </a:r>
          </a:p>
        </p:txBody>
      </p:sp>
      <p:sp>
        <p:nvSpPr>
          <p:cNvPr id="29" name="Rounded Rectangle 28">
            <a:extLst>
              <a:ext uri="{FF2B5EF4-FFF2-40B4-BE49-F238E27FC236}">
                <a16:creationId xmlns:a16="http://schemas.microsoft.com/office/drawing/2014/main" id="{56ECB4E0-CEEF-AF4B-8BBF-4DB533C59E06}"/>
              </a:ext>
            </a:extLst>
          </p:cNvPr>
          <p:cNvSpPr/>
          <p:nvPr/>
        </p:nvSpPr>
        <p:spPr>
          <a:xfrm>
            <a:off x="9511049" y="4743640"/>
            <a:ext cx="1106424" cy="182880"/>
          </a:xfrm>
          <a:prstGeom prst="roundRect">
            <a:avLst/>
          </a:prstGeom>
          <a:solidFill>
            <a:schemeClr val="accent3">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solidFill>
                  <a:schemeClr val="bg1"/>
                </a:solidFill>
              </a:rPr>
              <a:t>RILDefender</a:t>
            </a:r>
          </a:p>
        </p:txBody>
      </p:sp>
      <p:cxnSp>
        <p:nvCxnSpPr>
          <p:cNvPr id="30" name="Straight Arrow Connector 29">
            <a:extLst>
              <a:ext uri="{FF2B5EF4-FFF2-40B4-BE49-F238E27FC236}">
                <a16:creationId xmlns:a16="http://schemas.microsoft.com/office/drawing/2014/main" id="{7DAB2CDA-8E11-824C-AC44-F53FA9A7413C}"/>
              </a:ext>
            </a:extLst>
          </p:cNvPr>
          <p:cNvCxnSpPr>
            <a:cxnSpLocks/>
          </p:cNvCxnSpPr>
          <p:nvPr/>
        </p:nvCxnSpPr>
        <p:spPr>
          <a:xfrm>
            <a:off x="2552465" y="3079432"/>
            <a:ext cx="987552"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5EED086-D9A9-4E4E-BB6C-14844FE496D5}"/>
              </a:ext>
            </a:extLst>
          </p:cNvPr>
          <p:cNvCxnSpPr>
            <a:cxnSpLocks/>
          </p:cNvCxnSpPr>
          <p:nvPr/>
        </p:nvCxnSpPr>
        <p:spPr>
          <a:xfrm>
            <a:off x="7481081" y="3350704"/>
            <a:ext cx="1642872" cy="0"/>
          </a:xfrm>
          <a:prstGeom prst="straightConnector1">
            <a:avLst/>
          </a:prstGeom>
          <a:ln w="19050">
            <a:solidFill>
              <a:srgbClr val="FF26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338F720-DE8E-7D4C-B201-236E937B540D}"/>
              </a:ext>
            </a:extLst>
          </p:cNvPr>
          <p:cNvCxnSpPr>
            <a:cxnSpLocks/>
          </p:cNvCxnSpPr>
          <p:nvPr/>
        </p:nvCxnSpPr>
        <p:spPr>
          <a:xfrm flipH="1">
            <a:off x="7453649" y="3829240"/>
            <a:ext cx="1627632" cy="0"/>
          </a:xfrm>
          <a:prstGeom prst="straightConnector1">
            <a:avLst/>
          </a:prstGeom>
          <a:ln w="19050">
            <a:solidFill>
              <a:srgbClr val="FF26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CA84A63-67F7-8140-9CF7-55F59D84E1A2}"/>
              </a:ext>
            </a:extLst>
          </p:cNvPr>
          <p:cNvCxnSpPr>
            <a:cxnSpLocks/>
          </p:cNvCxnSpPr>
          <p:nvPr/>
        </p:nvCxnSpPr>
        <p:spPr>
          <a:xfrm flipH="1">
            <a:off x="2543321" y="3460432"/>
            <a:ext cx="957072"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5E880BE-CCDA-C244-876C-23E3ECA4D381}"/>
              </a:ext>
            </a:extLst>
          </p:cNvPr>
          <p:cNvSpPr txBox="1"/>
          <p:nvPr/>
        </p:nvSpPr>
        <p:spPr>
          <a:xfrm>
            <a:off x="2634761" y="2832544"/>
            <a:ext cx="877824" cy="347472"/>
          </a:xfrm>
          <a:prstGeom prst="rect">
            <a:avLst/>
          </a:prstGeom>
        </p:spPr>
        <p:txBody>
          <a:bodyPr wrap="none" rtlCol="0">
            <a:normAutofit/>
          </a:bodyPr>
          <a:lstStyle/>
          <a:p>
            <a:r>
              <a:rPr lang="en-US" sz="1050">
                <a:latin typeface="+mn-lt"/>
              </a:rPr>
              <a:t>Inbound SMS</a:t>
            </a:r>
          </a:p>
        </p:txBody>
      </p:sp>
      <p:sp>
        <p:nvSpPr>
          <p:cNvPr id="37" name="TextBox 36">
            <a:extLst>
              <a:ext uri="{FF2B5EF4-FFF2-40B4-BE49-F238E27FC236}">
                <a16:creationId xmlns:a16="http://schemas.microsoft.com/office/drawing/2014/main" id="{FEE66064-0ABC-B746-BEDE-804F3E621AF2}"/>
              </a:ext>
            </a:extLst>
          </p:cNvPr>
          <p:cNvSpPr txBox="1"/>
          <p:nvPr/>
        </p:nvSpPr>
        <p:spPr>
          <a:xfrm>
            <a:off x="2625617" y="3198304"/>
            <a:ext cx="877824" cy="347472"/>
          </a:xfrm>
          <a:prstGeom prst="rect">
            <a:avLst/>
          </a:prstGeom>
        </p:spPr>
        <p:txBody>
          <a:bodyPr wrap="none" rtlCol="0">
            <a:normAutofit/>
          </a:bodyPr>
          <a:lstStyle/>
          <a:p>
            <a:r>
              <a:rPr lang="en-US" sz="1050">
                <a:latin typeface="+mn-lt"/>
              </a:rPr>
              <a:t>Outbound SMS</a:t>
            </a:r>
          </a:p>
        </p:txBody>
      </p:sp>
      <p:pic>
        <p:nvPicPr>
          <p:cNvPr id="39" name="Picture 38">
            <a:extLst>
              <a:ext uri="{FF2B5EF4-FFF2-40B4-BE49-F238E27FC236}">
                <a16:creationId xmlns:a16="http://schemas.microsoft.com/office/drawing/2014/main" id="{60B602FB-A46B-F845-B684-D8AFF37C08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88733" y="2959036"/>
            <a:ext cx="3283204" cy="1316793"/>
          </a:xfrm>
          <a:prstGeom prst="rect">
            <a:avLst/>
          </a:prstGeom>
        </p:spPr>
      </p:pic>
      <p:sp>
        <p:nvSpPr>
          <p:cNvPr id="40" name="TextBox 39">
            <a:extLst>
              <a:ext uri="{FF2B5EF4-FFF2-40B4-BE49-F238E27FC236}">
                <a16:creationId xmlns:a16="http://schemas.microsoft.com/office/drawing/2014/main" id="{19D8EA45-2521-B445-A184-B24AB9623DF8}"/>
              </a:ext>
            </a:extLst>
          </p:cNvPr>
          <p:cNvSpPr txBox="1"/>
          <p:nvPr/>
        </p:nvSpPr>
        <p:spPr>
          <a:xfrm>
            <a:off x="4911617" y="2878264"/>
            <a:ext cx="1463040" cy="393192"/>
          </a:xfrm>
          <a:prstGeom prst="rect">
            <a:avLst/>
          </a:prstGeom>
        </p:spPr>
        <p:txBody>
          <a:bodyPr wrap="none" rtlCol="0">
            <a:normAutofit/>
          </a:bodyPr>
          <a:lstStyle/>
          <a:p>
            <a:r>
              <a:rPr lang="en-US">
                <a:solidFill>
                  <a:schemeClr val="bg1"/>
                </a:solidFill>
                <a:latin typeface="+mn-lt"/>
              </a:rPr>
              <a:t>SMS Manager</a:t>
            </a:r>
          </a:p>
        </p:txBody>
      </p:sp>
      <p:sp>
        <p:nvSpPr>
          <p:cNvPr id="41" name="TextBox 40">
            <a:extLst>
              <a:ext uri="{FF2B5EF4-FFF2-40B4-BE49-F238E27FC236}">
                <a16:creationId xmlns:a16="http://schemas.microsoft.com/office/drawing/2014/main" id="{8720C75F-08AC-A74A-A850-490FAE4269D0}"/>
              </a:ext>
            </a:extLst>
          </p:cNvPr>
          <p:cNvSpPr txBox="1"/>
          <p:nvPr/>
        </p:nvSpPr>
        <p:spPr>
          <a:xfrm>
            <a:off x="4509281" y="2530792"/>
            <a:ext cx="2825496" cy="329184"/>
          </a:xfrm>
          <a:prstGeom prst="rect">
            <a:avLst/>
          </a:prstGeom>
        </p:spPr>
        <p:txBody>
          <a:bodyPr wrap="none" rtlCol="0">
            <a:normAutofit/>
          </a:bodyPr>
          <a:lstStyle/>
          <a:p>
            <a:r>
              <a:rPr lang="en-US" sz="1400">
                <a:solidFill>
                  <a:schemeClr val="bg1"/>
                </a:solidFill>
                <a:latin typeface="+mn-lt"/>
              </a:rPr>
              <a:t>There are 22 other RIL Managers</a:t>
            </a:r>
          </a:p>
        </p:txBody>
      </p:sp>
      <p:sp>
        <p:nvSpPr>
          <p:cNvPr id="42" name="Rounded Rectangle 41">
            <a:extLst>
              <a:ext uri="{FF2B5EF4-FFF2-40B4-BE49-F238E27FC236}">
                <a16:creationId xmlns:a16="http://schemas.microsoft.com/office/drawing/2014/main" id="{297A25B3-3185-1444-9B21-253D7310FC3E}"/>
              </a:ext>
            </a:extLst>
          </p:cNvPr>
          <p:cNvSpPr/>
          <p:nvPr/>
        </p:nvSpPr>
        <p:spPr>
          <a:xfrm>
            <a:off x="3500393" y="4438840"/>
            <a:ext cx="4690872" cy="12009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15DFC872-BFAB-7946-A008-96D8D8875B87}"/>
              </a:ext>
            </a:extLst>
          </p:cNvPr>
          <p:cNvSpPr txBox="1"/>
          <p:nvPr/>
        </p:nvSpPr>
        <p:spPr>
          <a:xfrm>
            <a:off x="4132641" y="2228461"/>
            <a:ext cx="3273552" cy="228600"/>
          </a:xfrm>
          <a:prstGeom prst="rect">
            <a:avLst/>
          </a:prstGeom>
        </p:spPr>
        <p:txBody>
          <a:bodyPr wrap="none" rtlCol="0">
            <a:noAutofit/>
          </a:bodyPr>
          <a:lstStyle/>
          <a:p>
            <a:pPr algn="ctr"/>
            <a:r>
              <a:rPr lang="en-US" sz="1400">
                <a:latin typeface="+mn-lt"/>
              </a:rPr>
              <a:t>RIL and RILDefender run on AP</a:t>
            </a:r>
          </a:p>
        </p:txBody>
      </p:sp>
      <p:sp>
        <p:nvSpPr>
          <p:cNvPr id="44" name="Rectangle 43">
            <a:extLst>
              <a:ext uri="{FF2B5EF4-FFF2-40B4-BE49-F238E27FC236}">
                <a16:creationId xmlns:a16="http://schemas.microsoft.com/office/drawing/2014/main" id="{E2409A97-F535-0C4D-98F5-1998B120CEB8}"/>
              </a:ext>
            </a:extLst>
          </p:cNvPr>
          <p:cNvSpPr/>
          <p:nvPr/>
        </p:nvSpPr>
        <p:spPr>
          <a:xfrm>
            <a:off x="4914670" y="6263622"/>
            <a:ext cx="2941831" cy="369332"/>
          </a:xfrm>
          <a:prstGeom prst="rect">
            <a:avLst/>
          </a:prstGeom>
        </p:spPr>
        <p:txBody>
          <a:bodyPr wrap="none">
            <a:spAutoFit/>
          </a:bodyPr>
          <a:lstStyle/>
          <a:p>
            <a:r>
              <a:rPr lang="en-US" b="1">
                <a:latin typeface="Helvetica" pitchFamily="2" charset="0"/>
              </a:rPr>
              <a:t>(a functional abstraction)</a:t>
            </a:r>
            <a:endParaRPr lang="en-US"/>
          </a:p>
        </p:txBody>
      </p:sp>
      <p:sp>
        <p:nvSpPr>
          <p:cNvPr id="45" name="Rounded Rectangle 44">
            <a:extLst>
              <a:ext uri="{FF2B5EF4-FFF2-40B4-BE49-F238E27FC236}">
                <a16:creationId xmlns:a16="http://schemas.microsoft.com/office/drawing/2014/main" id="{F9F3F5F3-1A91-5C45-B953-E9EA7098ABD4}"/>
              </a:ext>
            </a:extLst>
          </p:cNvPr>
          <p:cNvSpPr/>
          <p:nvPr/>
        </p:nvSpPr>
        <p:spPr>
          <a:xfrm>
            <a:off x="3622313" y="4716208"/>
            <a:ext cx="640080" cy="5120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rPr>
              <a:t>BP Log</a:t>
            </a:r>
          </a:p>
          <a:p>
            <a:pPr algn="ctr"/>
            <a:r>
              <a:rPr lang="en-US" sz="900">
                <a:solidFill>
                  <a:schemeClr val="tx1"/>
                </a:solidFill>
              </a:rPr>
              <a:t>Analyzer</a:t>
            </a:r>
          </a:p>
        </p:txBody>
      </p:sp>
      <p:sp>
        <p:nvSpPr>
          <p:cNvPr id="46" name="Rounded Rectangle 45">
            <a:extLst>
              <a:ext uri="{FF2B5EF4-FFF2-40B4-BE49-F238E27FC236}">
                <a16:creationId xmlns:a16="http://schemas.microsoft.com/office/drawing/2014/main" id="{1B08796E-E339-DC4F-9096-4C21447A7143}"/>
              </a:ext>
            </a:extLst>
          </p:cNvPr>
          <p:cNvSpPr/>
          <p:nvPr/>
        </p:nvSpPr>
        <p:spPr>
          <a:xfrm>
            <a:off x="7289057" y="5051488"/>
            <a:ext cx="728472" cy="5120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rPr>
              <a:t>User</a:t>
            </a:r>
          </a:p>
          <a:p>
            <a:pPr algn="ctr"/>
            <a:r>
              <a:rPr lang="en-US" sz="900">
                <a:solidFill>
                  <a:schemeClr val="tx1"/>
                </a:solidFill>
              </a:rPr>
              <a:t>Intent</a:t>
            </a:r>
          </a:p>
          <a:p>
            <a:pPr algn="ctr"/>
            <a:r>
              <a:rPr lang="en-US" sz="900">
                <a:solidFill>
                  <a:schemeClr val="tx1"/>
                </a:solidFill>
              </a:rPr>
              <a:t>Detector</a:t>
            </a:r>
          </a:p>
        </p:txBody>
      </p:sp>
      <p:sp>
        <p:nvSpPr>
          <p:cNvPr id="47" name="Rounded Rectangle 46">
            <a:extLst>
              <a:ext uri="{FF2B5EF4-FFF2-40B4-BE49-F238E27FC236}">
                <a16:creationId xmlns:a16="http://schemas.microsoft.com/office/drawing/2014/main" id="{5126797F-2A2C-6848-8274-A7D77C501599}"/>
              </a:ext>
            </a:extLst>
          </p:cNvPr>
          <p:cNvSpPr/>
          <p:nvPr/>
        </p:nvSpPr>
        <p:spPr>
          <a:xfrm>
            <a:off x="4533665" y="5039296"/>
            <a:ext cx="728472" cy="5120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rPr>
              <a:t>Inline</a:t>
            </a:r>
          </a:p>
          <a:p>
            <a:pPr algn="ctr"/>
            <a:r>
              <a:rPr lang="en-US" sz="900">
                <a:solidFill>
                  <a:schemeClr val="tx1"/>
                </a:solidFill>
              </a:rPr>
              <a:t>SMS</a:t>
            </a:r>
          </a:p>
          <a:p>
            <a:pPr algn="ctr"/>
            <a:r>
              <a:rPr lang="en-US" sz="900">
                <a:solidFill>
                  <a:schemeClr val="tx1"/>
                </a:solidFill>
              </a:rPr>
              <a:t>Analyzer</a:t>
            </a:r>
          </a:p>
        </p:txBody>
      </p:sp>
      <p:sp>
        <p:nvSpPr>
          <p:cNvPr id="48" name="Rounded Rectangle 47">
            <a:extLst>
              <a:ext uri="{FF2B5EF4-FFF2-40B4-BE49-F238E27FC236}">
                <a16:creationId xmlns:a16="http://schemas.microsoft.com/office/drawing/2014/main" id="{0805A297-B3AA-8448-AAA7-1D841EBA0159}"/>
              </a:ext>
            </a:extLst>
          </p:cNvPr>
          <p:cNvSpPr/>
          <p:nvPr/>
        </p:nvSpPr>
        <p:spPr>
          <a:xfrm>
            <a:off x="6764801" y="4499800"/>
            <a:ext cx="728472" cy="5120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rPr>
              <a:t>Policy</a:t>
            </a:r>
          </a:p>
          <a:p>
            <a:pPr algn="ctr"/>
            <a:r>
              <a:rPr lang="en-US" sz="900">
                <a:solidFill>
                  <a:schemeClr val="tx1"/>
                </a:solidFill>
              </a:rPr>
              <a:t>(detect,</a:t>
            </a:r>
          </a:p>
          <a:p>
            <a:pPr algn="ctr"/>
            <a:r>
              <a:rPr lang="en-US" sz="900">
                <a:solidFill>
                  <a:schemeClr val="tx1"/>
                </a:solidFill>
              </a:rPr>
              <a:t>block</a:t>
            </a:r>
          </a:p>
        </p:txBody>
      </p:sp>
      <p:sp>
        <p:nvSpPr>
          <p:cNvPr id="49" name="Rounded Rectangle 48">
            <a:extLst>
              <a:ext uri="{FF2B5EF4-FFF2-40B4-BE49-F238E27FC236}">
                <a16:creationId xmlns:a16="http://schemas.microsoft.com/office/drawing/2014/main" id="{326FCBC9-E913-9349-A716-8D7820DF5EE3}"/>
              </a:ext>
            </a:extLst>
          </p:cNvPr>
          <p:cNvSpPr/>
          <p:nvPr/>
        </p:nvSpPr>
        <p:spPr>
          <a:xfrm>
            <a:off x="5231657" y="4505896"/>
            <a:ext cx="1289304" cy="5120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solidFill>
              </a:rPr>
              <a:t>Detection Logic</a:t>
            </a:r>
          </a:p>
          <a:p>
            <a:pPr algn="ctr"/>
            <a:endParaRPr lang="en-US" sz="600">
              <a:solidFill>
                <a:schemeClr val="tx1"/>
              </a:solidFill>
            </a:endParaRPr>
          </a:p>
          <a:p>
            <a:pPr algn="ctr"/>
            <a:endParaRPr lang="en-US" sz="900">
              <a:solidFill>
                <a:schemeClr val="tx1"/>
              </a:solidFill>
            </a:endParaRPr>
          </a:p>
        </p:txBody>
      </p:sp>
      <p:cxnSp>
        <p:nvCxnSpPr>
          <p:cNvPr id="50" name="Straight Arrow Connector 49">
            <a:extLst>
              <a:ext uri="{FF2B5EF4-FFF2-40B4-BE49-F238E27FC236}">
                <a16:creationId xmlns:a16="http://schemas.microsoft.com/office/drawing/2014/main" id="{661A38D9-B053-C74A-96FC-37E7A2789A7A}"/>
              </a:ext>
            </a:extLst>
          </p:cNvPr>
          <p:cNvCxnSpPr>
            <a:cxnSpLocks/>
            <a:endCxn id="21" idx="1"/>
          </p:cNvCxnSpPr>
          <p:nvPr/>
        </p:nvCxnSpPr>
        <p:spPr>
          <a:xfrm flipH="1">
            <a:off x="2118125" y="4967668"/>
            <a:ext cx="1367028" cy="0"/>
          </a:xfrm>
          <a:prstGeom prst="straightConnector1">
            <a:avLst/>
          </a:prstGeom>
          <a:ln w="127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C404AFD2-AFF0-6F48-AC84-DFE750453597}"/>
              </a:ext>
            </a:extLst>
          </p:cNvPr>
          <p:cNvCxnSpPr>
            <a:cxnSpLocks/>
          </p:cNvCxnSpPr>
          <p:nvPr/>
        </p:nvCxnSpPr>
        <p:spPr>
          <a:xfrm flipH="1" flipV="1">
            <a:off x="7462793" y="3975544"/>
            <a:ext cx="1956816" cy="612648"/>
          </a:xfrm>
          <a:prstGeom prst="straightConnector1">
            <a:avLst/>
          </a:prstGeom>
          <a:ln w="12700">
            <a:solidFill>
              <a:srgbClr val="FFFF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BB5108F8-531A-7446-9A81-65B133E39837}"/>
              </a:ext>
            </a:extLst>
          </p:cNvPr>
          <p:cNvCxnSpPr>
            <a:cxnSpLocks/>
          </p:cNvCxnSpPr>
          <p:nvPr/>
        </p:nvCxnSpPr>
        <p:spPr>
          <a:xfrm flipH="1">
            <a:off x="8011433" y="5036248"/>
            <a:ext cx="1481328" cy="475488"/>
          </a:xfrm>
          <a:prstGeom prst="straightConnector1">
            <a:avLst/>
          </a:prstGeom>
          <a:ln w="12700">
            <a:solidFill>
              <a:srgbClr val="FFFF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52AB1B6-EE7C-3042-888C-0F9E54991B6E}"/>
              </a:ext>
            </a:extLst>
          </p:cNvPr>
          <p:cNvCxnSpPr>
            <a:cxnSpLocks/>
          </p:cNvCxnSpPr>
          <p:nvPr/>
        </p:nvCxnSpPr>
        <p:spPr>
          <a:xfrm>
            <a:off x="4861325" y="3774376"/>
            <a:ext cx="0" cy="126492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7523F3C7-BA9B-7548-B99A-5F9DDA244B57}"/>
              </a:ext>
            </a:extLst>
          </p:cNvPr>
          <p:cNvGrpSpPr/>
          <p:nvPr/>
        </p:nvGrpSpPr>
        <p:grpSpPr>
          <a:xfrm>
            <a:off x="7490226" y="2731960"/>
            <a:ext cx="1956816" cy="1947672"/>
            <a:chOff x="5095822" y="2825496"/>
            <a:chExt cx="4319450" cy="1883664"/>
          </a:xfrm>
        </p:grpSpPr>
        <p:cxnSp>
          <p:nvCxnSpPr>
            <p:cNvPr id="55" name="Straight Arrow Connector 54">
              <a:extLst>
                <a:ext uri="{FF2B5EF4-FFF2-40B4-BE49-F238E27FC236}">
                  <a16:creationId xmlns:a16="http://schemas.microsoft.com/office/drawing/2014/main" id="{9F8D1373-4677-8442-A400-CE22EAE0DAFA}"/>
                </a:ext>
              </a:extLst>
            </p:cNvPr>
            <p:cNvCxnSpPr>
              <a:cxnSpLocks/>
            </p:cNvCxnSpPr>
            <p:nvPr/>
          </p:nvCxnSpPr>
          <p:spPr>
            <a:xfrm>
              <a:off x="7296912" y="2837688"/>
              <a:ext cx="2118360" cy="0"/>
            </a:xfrm>
            <a:prstGeom prst="straightConnector1">
              <a:avLst/>
            </a:prstGeom>
            <a:ln w="19050">
              <a:solidFill>
                <a:srgbClr val="FF26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B880E75B-A7F1-5F40-9F44-2D70F137406E}"/>
                </a:ext>
              </a:extLst>
            </p:cNvPr>
            <p:cNvCxnSpPr>
              <a:cxnSpLocks/>
            </p:cNvCxnSpPr>
            <p:nvPr/>
          </p:nvCxnSpPr>
          <p:spPr>
            <a:xfrm>
              <a:off x="7312152" y="2825496"/>
              <a:ext cx="0" cy="1883664"/>
            </a:xfrm>
            <a:prstGeom prst="straightConnector1">
              <a:avLst/>
            </a:prstGeom>
            <a:ln w="19050">
              <a:solidFill>
                <a:srgbClr val="FF2600"/>
              </a:solidFill>
              <a:tailEnd type="non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3487620E-5C6E-FE46-9FFB-4D56D51126A7}"/>
                </a:ext>
              </a:extLst>
            </p:cNvPr>
            <p:cNvCxnSpPr>
              <a:cxnSpLocks/>
            </p:cNvCxnSpPr>
            <p:nvPr/>
          </p:nvCxnSpPr>
          <p:spPr>
            <a:xfrm flipH="1">
              <a:off x="5095822" y="4709160"/>
              <a:ext cx="2196127" cy="0"/>
            </a:xfrm>
            <a:prstGeom prst="straightConnector1">
              <a:avLst/>
            </a:prstGeom>
            <a:ln w="19050">
              <a:solidFill>
                <a:srgbClr val="FF26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8" name="Straight Arrow Connector 57">
            <a:extLst>
              <a:ext uri="{FF2B5EF4-FFF2-40B4-BE49-F238E27FC236}">
                <a16:creationId xmlns:a16="http://schemas.microsoft.com/office/drawing/2014/main" id="{1D6FC7F3-C571-8E4F-BDAE-3175B3EDE635}"/>
              </a:ext>
            </a:extLst>
          </p:cNvPr>
          <p:cNvCxnSpPr>
            <a:cxnSpLocks/>
          </p:cNvCxnSpPr>
          <p:nvPr/>
        </p:nvCxnSpPr>
        <p:spPr>
          <a:xfrm>
            <a:off x="4280681" y="4835080"/>
            <a:ext cx="978408"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F143484A-0952-A540-B72D-38743E458D76}"/>
              </a:ext>
            </a:extLst>
          </p:cNvPr>
          <p:cNvCxnSpPr>
            <a:cxnSpLocks/>
          </p:cNvCxnSpPr>
          <p:nvPr/>
        </p:nvCxnSpPr>
        <p:spPr>
          <a:xfrm>
            <a:off x="5256041" y="5325808"/>
            <a:ext cx="405384" cy="0"/>
          </a:xfrm>
          <a:prstGeom prst="straightConnector1">
            <a:avLst/>
          </a:prstGeom>
          <a:ln w="190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0CE6278B-6382-1542-B6F8-6730597EE78B}"/>
              </a:ext>
            </a:extLst>
          </p:cNvPr>
          <p:cNvCxnSpPr>
            <a:cxnSpLocks/>
          </p:cNvCxnSpPr>
          <p:nvPr/>
        </p:nvCxnSpPr>
        <p:spPr>
          <a:xfrm flipV="1">
            <a:off x="5664473" y="5017960"/>
            <a:ext cx="0" cy="31394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409BCF8B-C62F-954E-B6D4-83519A030298}"/>
              </a:ext>
            </a:extLst>
          </p:cNvPr>
          <p:cNvCxnSpPr>
            <a:cxnSpLocks/>
          </p:cNvCxnSpPr>
          <p:nvPr/>
        </p:nvCxnSpPr>
        <p:spPr>
          <a:xfrm flipV="1">
            <a:off x="6237497" y="5005768"/>
            <a:ext cx="0" cy="31394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F953DD02-5F81-274C-B999-4306394B2BB7}"/>
              </a:ext>
            </a:extLst>
          </p:cNvPr>
          <p:cNvCxnSpPr>
            <a:cxnSpLocks/>
          </p:cNvCxnSpPr>
          <p:nvPr/>
        </p:nvCxnSpPr>
        <p:spPr>
          <a:xfrm>
            <a:off x="6228353" y="5316664"/>
            <a:ext cx="1060704"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B15D007D-583A-6543-B80C-A282E13E1D16}"/>
              </a:ext>
            </a:extLst>
          </p:cNvPr>
          <p:cNvCxnSpPr>
            <a:cxnSpLocks/>
          </p:cNvCxnSpPr>
          <p:nvPr/>
        </p:nvCxnSpPr>
        <p:spPr>
          <a:xfrm flipH="1">
            <a:off x="7999242" y="5389816"/>
            <a:ext cx="3368039" cy="0"/>
          </a:xfrm>
          <a:prstGeom prst="straightConnector1">
            <a:avLst/>
          </a:prstGeom>
          <a:ln w="19050">
            <a:solidFill>
              <a:srgbClr val="FF26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80736180-F949-B942-B651-5CF9C561C9C8}"/>
              </a:ext>
            </a:extLst>
          </p:cNvPr>
          <p:cNvCxnSpPr>
            <a:cxnSpLocks/>
          </p:cNvCxnSpPr>
          <p:nvPr/>
        </p:nvCxnSpPr>
        <p:spPr>
          <a:xfrm flipH="1" flipV="1">
            <a:off x="11345949" y="3326320"/>
            <a:ext cx="1" cy="2069592"/>
          </a:xfrm>
          <a:prstGeom prst="straightConnector1">
            <a:avLst/>
          </a:prstGeom>
          <a:ln w="19050">
            <a:solidFill>
              <a:srgbClr val="FF2600"/>
            </a:solidFill>
            <a:tailEnd type="non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9067A818-D446-3341-9491-AD291DFB100F}"/>
              </a:ext>
            </a:extLst>
          </p:cNvPr>
          <p:cNvCxnSpPr>
            <a:cxnSpLocks/>
          </p:cNvCxnSpPr>
          <p:nvPr/>
        </p:nvCxnSpPr>
        <p:spPr>
          <a:xfrm flipH="1">
            <a:off x="10297434" y="3765232"/>
            <a:ext cx="1051559" cy="0"/>
          </a:xfrm>
          <a:prstGeom prst="straightConnector1">
            <a:avLst/>
          </a:prstGeom>
          <a:ln w="19050">
            <a:solidFill>
              <a:srgbClr val="FF26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3E13CDA0-5C3D-A54E-B05B-427E1CF326FD}"/>
              </a:ext>
            </a:extLst>
          </p:cNvPr>
          <p:cNvCxnSpPr>
            <a:cxnSpLocks/>
            <a:endCxn id="26" idx="3"/>
          </p:cNvCxnSpPr>
          <p:nvPr/>
        </p:nvCxnSpPr>
        <p:spPr>
          <a:xfrm flipH="1">
            <a:off x="10861313" y="3317176"/>
            <a:ext cx="496824" cy="0"/>
          </a:xfrm>
          <a:prstGeom prst="straightConnector1">
            <a:avLst/>
          </a:prstGeom>
          <a:ln w="19050">
            <a:solidFill>
              <a:srgbClr val="FF26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989C708B-2DE2-4546-8D97-683989D9AD79}"/>
              </a:ext>
            </a:extLst>
          </p:cNvPr>
          <p:cNvCxnSpPr>
            <a:cxnSpLocks/>
            <a:endCxn id="48" idx="1"/>
          </p:cNvCxnSpPr>
          <p:nvPr/>
        </p:nvCxnSpPr>
        <p:spPr>
          <a:xfrm>
            <a:off x="6530105" y="4755832"/>
            <a:ext cx="234696" cy="0"/>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CFA93AB6-FC29-AE4D-8FE2-D1089D7D3D9A}"/>
              </a:ext>
            </a:extLst>
          </p:cNvPr>
          <p:cNvSpPr txBox="1"/>
          <p:nvPr/>
        </p:nvSpPr>
        <p:spPr>
          <a:xfrm>
            <a:off x="5021345" y="4771072"/>
            <a:ext cx="1764792" cy="320040"/>
          </a:xfrm>
          <a:prstGeom prst="rect">
            <a:avLst/>
          </a:prstGeom>
        </p:spPr>
        <p:txBody>
          <a:bodyPr wrap="none" rtlCol="0">
            <a:normAutofit/>
          </a:bodyPr>
          <a:lstStyle/>
          <a:p>
            <a:pPr algn="ctr"/>
            <a:r>
              <a:rPr lang="en-US" sz="1000" b="1">
                <a:latin typeface="+mn-lt"/>
              </a:rPr>
              <a:t>R2U    S2U   U2U  I2U</a:t>
            </a:r>
          </a:p>
        </p:txBody>
      </p:sp>
      <p:cxnSp>
        <p:nvCxnSpPr>
          <p:cNvPr id="70" name="Elbow Connector 69">
            <a:extLst>
              <a:ext uri="{FF2B5EF4-FFF2-40B4-BE49-F238E27FC236}">
                <a16:creationId xmlns:a16="http://schemas.microsoft.com/office/drawing/2014/main" id="{DB2E9A05-33B5-E844-B98C-E90B34F97D25}"/>
              </a:ext>
            </a:extLst>
          </p:cNvPr>
          <p:cNvCxnSpPr>
            <a:cxnSpLocks/>
          </p:cNvCxnSpPr>
          <p:nvPr/>
        </p:nvCxnSpPr>
        <p:spPr>
          <a:xfrm>
            <a:off x="2552465" y="3847528"/>
            <a:ext cx="2670048" cy="749808"/>
          </a:xfrm>
          <a:prstGeom prst="bentConnector3">
            <a:avLst>
              <a:gd name="adj1" fmla="val 32534"/>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89A4AC8D-BE62-624B-8DB2-8D350A94F121}"/>
              </a:ext>
            </a:extLst>
          </p:cNvPr>
          <p:cNvSpPr txBox="1"/>
          <p:nvPr/>
        </p:nvSpPr>
        <p:spPr>
          <a:xfrm>
            <a:off x="2598185" y="3609784"/>
            <a:ext cx="822960" cy="265176"/>
          </a:xfrm>
          <a:prstGeom prst="rect">
            <a:avLst/>
          </a:prstGeom>
        </p:spPr>
        <p:txBody>
          <a:bodyPr wrap="none" rtlCol="0">
            <a:normAutofit/>
          </a:bodyPr>
          <a:lstStyle>
            <a:defPPr>
              <a:defRPr lang="en-US"/>
            </a:defPPr>
            <a:lvl1pPr>
              <a:defRPr sz="1050">
                <a:latin typeface="+mn-lt"/>
              </a:defRPr>
            </a:lvl1pPr>
          </a:lstStyle>
          <a:p>
            <a:r>
              <a:rPr lang="en-US"/>
              <a:t>Cellular Info</a:t>
            </a:r>
          </a:p>
        </p:txBody>
      </p:sp>
      <p:sp>
        <p:nvSpPr>
          <p:cNvPr id="72" name="TextBox 71">
            <a:extLst>
              <a:ext uri="{FF2B5EF4-FFF2-40B4-BE49-F238E27FC236}">
                <a16:creationId xmlns:a16="http://schemas.microsoft.com/office/drawing/2014/main" id="{954782EB-D77E-624C-B2DB-61612C097A77}"/>
              </a:ext>
            </a:extLst>
          </p:cNvPr>
          <p:cNvSpPr txBox="1"/>
          <p:nvPr/>
        </p:nvSpPr>
        <p:spPr>
          <a:xfrm>
            <a:off x="2622569" y="3853624"/>
            <a:ext cx="1600200" cy="329184"/>
          </a:xfrm>
          <a:prstGeom prst="rect">
            <a:avLst/>
          </a:prstGeom>
        </p:spPr>
        <p:txBody>
          <a:bodyPr wrap="none" rtlCol="0">
            <a:normAutofit/>
          </a:bodyPr>
          <a:lstStyle>
            <a:defPPr>
              <a:defRPr lang="en-US"/>
            </a:defPPr>
            <a:lvl1pPr>
              <a:defRPr sz="1050">
                <a:latin typeface="+mn-lt"/>
              </a:defRPr>
            </a:lvl1pPr>
          </a:lstStyle>
          <a:p>
            <a:r>
              <a:rPr lang="en-US"/>
              <a:t>RIL </a:t>
            </a:r>
            <a:r>
              <a:rPr lang="en-US" err="1"/>
              <a:t>Cmnds</a:t>
            </a:r>
            <a:endParaRPr lang="en-US"/>
          </a:p>
        </p:txBody>
      </p:sp>
      <p:sp>
        <p:nvSpPr>
          <p:cNvPr id="73" name="TextBox 72">
            <a:extLst>
              <a:ext uri="{FF2B5EF4-FFF2-40B4-BE49-F238E27FC236}">
                <a16:creationId xmlns:a16="http://schemas.microsoft.com/office/drawing/2014/main" id="{8FAA0CD2-A8F2-0749-8AFA-D5FA85609204}"/>
              </a:ext>
            </a:extLst>
          </p:cNvPr>
          <p:cNvSpPr txBox="1"/>
          <p:nvPr/>
        </p:nvSpPr>
        <p:spPr>
          <a:xfrm>
            <a:off x="8422913" y="2320480"/>
            <a:ext cx="941832" cy="429768"/>
          </a:xfrm>
          <a:prstGeom prst="rect">
            <a:avLst/>
          </a:prstGeom>
        </p:spPr>
        <p:txBody>
          <a:bodyPr wrap="none" rtlCol="0">
            <a:normAutofit/>
          </a:bodyPr>
          <a:lstStyle>
            <a:defPPr>
              <a:defRPr lang="en-US"/>
            </a:defPPr>
            <a:lvl1pPr>
              <a:defRPr sz="1050">
                <a:latin typeface="+mn-lt"/>
              </a:defRPr>
            </a:lvl1pPr>
          </a:lstStyle>
          <a:p>
            <a:r>
              <a:rPr lang="en-US"/>
              <a:t>Config +</a:t>
            </a:r>
          </a:p>
          <a:p>
            <a:r>
              <a:rPr lang="en-US"/>
              <a:t>Alerts</a:t>
            </a:r>
          </a:p>
        </p:txBody>
      </p:sp>
      <p:sp>
        <p:nvSpPr>
          <p:cNvPr id="35" name="TextBox 34">
            <a:extLst>
              <a:ext uri="{FF2B5EF4-FFF2-40B4-BE49-F238E27FC236}">
                <a16:creationId xmlns:a16="http://schemas.microsoft.com/office/drawing/2014/main" id="{744E7AEF-81C9-984D-A1D9-269B72BEA8B2}"/>
              </a:ext>
            </a:extLst>
          </p:cNvPr>
          <p:cNvSpPr txBox="1"/>
          <p:nvPr/>
        </p:nvSpPr>
        <p:spPr>
          <a:xfrm>
            <a:off x="8209553" y="3081404"/>
            <a:ext cx="877824" cy="237994"/>
          </a:xfrm>
          <a:prstGeom prst="rect">
            <a:avLst/>
          </a:prstGeom>
          <a:solidFill>
            <a:srgbClr val="404040"/>
          </a:solidFill>
        </p:spPr>
        <p:txBody>
          <a:bodyPr wrap="none" rtlCol="0">
            <a:normAutofit fontScale="92500" lnSpcReduction="10000"/>
          </a:bodyPr>
          <a:lstStyle/>
          <a:p>
            <a:r>
              <a:rPr lang="en-US" sz="1100">
                <a:latin typeface="+mn-lt"/>
              </a:rPr>
              <a:t>Inbound SMS</a:t>
            </a:r>
          </a:p>
        </p:txBody>
      </p:sp>
      <p:sp>
        <p:nvSpPr>
          <p:cNvPr id="74" name="TextBox 73">
            <a:extLst>
              <a:ext uri="{FF2B5EF4-FFF2-40B4-BE49-F238E27FC236}">
                <a16:creationId xmlns:a16="http://schemas.microsoft.com/office/drawing/2014/main" id="{694D44BB-CDC2-984D-96CC-82AFB793A4FB}"/>
              </a:ext>
            </a:extLst>
          </p:cNvPr>
          <p:cNvSpPr txBox="1"/>
          <p:nvPr/>
        </p:nvSpPr>
        <p:spPr>
          <a:xfrm>
            <a:off x="8224167" y="3559481"/>
            <a:ext cx="877824" cy="237994"/>
          </a:xfrm>
          <a:prstGeom prst="rect">
            <a:avLst/>
          </a:prstGeom>
          <a:solidFill>
            <a:srgbClr val="404040"/>
          </a:solidFill>
        </p:spPr>
        <p:txBody>
          <a:bodyPr wrap="none" rtlCol="0">
            <a:normAutofit fontScale="92500" lnSpcReduction="10000"/>
          </a:bodyPr>
          <a:lstStyle/>
          <a:p>
            <a:r>
              <a:rPr lang="en-US" sz="1100"/>
              <a:t>Out</a:t>
            </a:r>
            <a:r>
              <a:rPr lang="en-US" sz="1100">
                <a:latin typeface="+mn-lt"/>
              </a:rPr>
              <a:t>bound SMS</a:t>
            </a:r>
          </a:p>
        </p:txBody>
      </p:sp>
    </p:spTree>
    <p:extLst>
      <p:ext uri="{BB962C8B-B14F-4D97-AF65-F5344CB8AC3E}">
        <p14:creationId xmlns:p14="http://schemas.microsoft.com/office/powerpoint/2010/main" val="2128060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D7B6A-C275-0C4C-868E-0492499169CA}"/>
              </a:ext>
            </a:extLst>
          </p:cNvPr>
          <p:cNvSpPr>
            <a:spLocks noGrp="1"/>
          </p:cNvSpPr>
          <p:nvPr>
            <p:ph type="title"/>
          </p:nvPr>
        </p:nvSpPr>
        <p:spPr>
          <a:xfrm>
            <a:off x="196482" y="0"/>
            <a:ext cx="11995517" cy="937071"/>
          </a:xfrm>
        </p:spPr>
        <p:txBody>
          <a:bodyPr/>
          <a:lstStyle/>
          <a:p>
            <a:r>
              <a:rPr lang="en-US"/>
              <a:t>YAML-based Language for Adding New Security Policies</a:t>
            </a:r>
          </a:p>
        </p:txBody>
      </p:sp>
      <p:sp>
        <p:nvSpPr>
          <p:cNvPr id="3" name="Content Placeholder 2">
            <a:extLst>
              <a:ext uri="{FF2B5EF4-FFF2-40B4-BE49-F238E27FC236}">
                <a16:creationId xmlns:a16="http://schemas.microsoft.com/office/drawing/2014/main" id="{45CCFF81-9514-DD48-8BBB-D23B4510622A}"/>
              </a:ext>
            </a:extLst>
          </p:cNvPr>
          <p:cNvSpPr>
            <a:spLocks noGrp="1"/>
          </p:cNvSpPr>
          <p:nvPr>
            <p:ph idx="1"/>
          </p:nvPr>
        </p:nvSpPr>
        <p:spPr>
          <a:xfrm>
            <a:off x="348917" y="818593"/>
            <a:ext cx="10948736" cy="637228"/>
          </a:xfrm>
        </p:spPr>
        <p:txBody>
          <a:bodyPr>
            <a:normAutofit fontScale="92500"/>
          </a:bodyPr>
          <a:lstStyle/>
          <a:p>
            <a:pPr marL="0" indent="0">
              <a:buNone/>
            </a:pPr>
            <a:r>
              <a:rPr lang="en-US" sz="2400" dirty="0"/>
              <a:t>RILDefender can be extended with new SMS Attack Signatures and Mitigation Strategies</a:t>
            </a:r>
          </a:p>
        </p:txBody>
      </p:sp>
      <p:pic>
        <p:nvPicPr>
          <p:cNvPr id="5" name="Picture 4" descr="Table&#10;&#10;Description automatically generated">
            <a:extLst>
              <a:ext uri="{FF2B5EF4-FFF2-40B4-BE49-F238E27FC236}">
                <a16:creationId xmlns:a16="http://schemas.microsoft.com/office/drawing/2014/main" id="{A18BD985-53EB-8448-82A7-785552F5C3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60168" y="1785412"/>
            <a:ext cx="5666875" cy="4575592"/>
          </a:xfrm>
          <a:prstGeom prst="rect">
            <a:avLst/>
          </a:prstGeom>
          <a:ln w="101600">
            <a:solidFill>
              <a:schemeClr val="tx2">
                <a:lumMod val="50000"/>
              </a:schemeClr>
            </a:solidFill>
          </a:ln>
        </p:spPr>
      </p:pic>
      <p:sp>
        <p:nvSpPr>
          <p:cNvPr id="9" name="TextBox 8">
            <a:extLst>
              <a:ext uri="{FF2B5EF4-FFF2-40B4-BE49-F238E27FC236}">
                <a16:creationId xmlns:a16="http://schemas.microsoft.com/office/drawing/2014/main" id="{A2A8BBE3-89BF-A144-BCD3-782218B58E0C}"/>
              </a:ext>
            </a:extLst>
          </p:cNvPr>
          <p:cNvSpPr txBox="1"/>
          <p:nvPr/>
        </p:nvSpPr>
        <p:spPr>
          <a:xfrm>
            <a:off x="366963" y="1932892"/>
            <a:ext cx="6100010" cy="4247317"/>
          </a:xfrm>
          <a:prstGeom prst="rect">
            <a:avLst/>
          </a:prstGeom>
          <a:noFill/>
        </p:spPr>
        <p:txBody>
          <a:bodyPr wrap="square">
            <a:spAutoFit/>
          </a:bodyPr>
          <a:lstStyle/>
          <a:p>
            <a:r>
              <a:rPr lang="en-US" b="1" dirty="0">
                <a:effectLst/>
                <a:latin typeface="Helvetica" pitchFamily="2" charset="0"/>
              </a:rPr>
              <a:t>SMS Fields</a:t>
            </a:r>
            <a:r>
              <a:rPr lang="en-US" dirty="0">
                <a:effectLst/>
                <a:latin typeface="Helvetica" pitchFamily="2" charset="0"/>
              </a:rPr>
              <a:t>:  are extracted from the payload</a:t>
            </a:r>
          </a:p>
          <a:p>
            <a:endParaRPr lang="en-US" dirty="0">
              <a:latin typeface="Helvetica" pitchFamily="2" charset="0"/>
            </a:endParaRPr>
          </a:p>
          <a:p>
            <a:r>
              <a:rPr lang="en-US" b="1" dirty="0">
                <a:effectLst/>
                <a:latin typeface="Helvetica" pitchFamily="2" charset="0"/>
              </a:rPr>
              <a:t>SMS Context</a:t>
            </a:r>
            <a:r>
              <a:rPr lang="en-US" dirty="0">
                <a:effectLst/>
                <a:latin typeface="Helvetica" pitchFamily="2" charset="0"/>
              </a:rPr>
              <a:t>:  </a:t>
            </a:r>
            <a:r>
              <a:rPr lang="en-US" dirty="0"/>
              <a:t>the context (meta-data) pertaining to the source from which the SMS is sent or received</a:t>
            </a:r>
          </a:p>
          <a:p>
            <a:endParaRPr lang="en-US" dirty="0"/>
          </a:p>
          <a:p>
            <a:r>
              <a:rPr lang="en-US" b="1" dirty="0">
                <a:latin typeface="Helvetica" pitchFamily="2" charset="0"/>
              </a:rPr>
              <a:t>SMS Events</a:t>
            </a:r>
            <a:r>
              <a:rPr lang="en-US" dirty="0">
                <a:latin typeface="Helvetica" pitchFamily="2" charset="0"/>
              </a:rPr>
              <a:t>: </a:t>
            </a:r>
            <a:r>
              <a:rPr lang="en-US" dirty="0"/>
              <a:t>past SMS events can also be tracked</a:t>
            </a:r>
          </a:p>
          <a:p>
            <a:r>
              <a:rPr lang="en-US" dirty="0"/>
              <a:t>in a list {sms</a:t>
            </a:r>
            <a:r>
              <a:rPr lang="en-US" baseline="-25000" dirty="0"/>
              <a:t>1</a:t>
            </a:r>
            <a:r>
              <a:rPr lang="en-US" dirty="0"/>
              <a:t>, …, </a:t>
            </a:r>
            <a:r>
              <a:rPr lang="en-US" dirty="0" err="1"/>
              <a:t>sms</a:t>
            </a:r>
            <a:r>
              <a:rPr lang="en-US" baseline="-25000" dirty="0" err="1"/>
              <a:t>n</a:t>
            </a:r>
            <a:r>
              <a:rPr lang="en-US" dirty="0"/>
              <a:t>} in temporal order, and each</a:t>
            </a:r>
          </a:p>
          <a:p>
            <a:r>
              <a:rPr lang="en-US" dirty="0"/>
              <a:t>event contains the corresponding SMS fields and context.</a:t>
            </a:r>
          </a:p>
          <a:p>
            <a:endParaRPr lang="en-US" dirty="0"/>
          </a:p>
          <a:p>
            <a:endParaRPr lang="en-US" dirty="0"/>
          </a:p>
          <a:p>
            <a:r>
              <a:rPr lang="en-US" dirty="0"/>
              <a:t> </a:t>
            </a:r>
            <a:r>
              <a:rPr lang="en-US" b="1" dirty="0">
                <a:latin typeface="Helvetica" pitchFamily="2" charset="0"/>
              </a:rPr>
              <a:t>SMS Events</a:t>
            </a:r>
            <a:r>
              <a:rPr lang="en-US" dirty="0">
                <a:latin typeface="Helvetica" pitchFamily="2" charset="0"/>
              </a:rPr>
              <a:t>:  </a:t>
            </a:r>
            <a:r>
              <a:rPr lang="en-US" dirty="0"/>
              <a:t>There are 4 mitigation directives:</a:t>
            </a:r>
          </a:p>
          <a:p>
            <a:pPr marL="693738" indent="-227013">
              <a:buFont typeface="Arial" panose="020B0604020202020204" pitchFamily="34" charset="0"/>
              <a:buChar char="•"/>
            </a:pPr>
            <a:r>
              <a:rPr lang="en-US" dirty="0"/>
              <a:t>Allow</a:t>
            </a:r>
          </a:p>
          <a:p>
            <a:pPr marL="693738" indent="-227013">
              <a:buFont typeface="Arial" panose="020B0604020202020204" pitchFamily="34" charset="0"/>
              <a:buChar char="•"/>
            </a:pPr>
            <a:r>
              <a:rPr lang="en-US" dirty="0"/>
              <a:t>Notify</a:t>
            </a:r>
          </a:p>
          <a:p>
            <a:pPr marL="693738" indent="-227013">
              <a:buFont typeface="Arial" panose="020B0604020202020204" pitchFamily="34" charset="0"/>
              <a:buChar char="•"/>
            </a:pPr>
            <a:r>
              <a:rPr lang="en-US" dirty="0"/>
              <a:t>Block without Notify</a:t>
            </a:r>
          </a:p>
          <a:p>
            <a:pPr marL="693738" indent="-227013">
              <a:buFont typeface="Arial" panose="020B0604020202020204" pitchFamily="34" charset="0"/>
              <a:buChar char="•"/>
            </a:pPr>
            <a:r>
              <a:rPr lang="en-US" dirty="0"/>
              <a:t>Block and Notify</a:t>
            </a:r>
            <a:endParaRPr lang="en-US" dirty="0">
              <a:effectLst/>
              <a:latin typeface="Helvetica" pitchFamily="2" charset="0"/>
            </a:endParaRPr>
          </a:p>
        </p:txBody>
      </p:sp>
    </p:spTree>
    <p:extLst>
      <p:ext uri="{BB962C8B-B14F-4D97-AF65-F5344CB8AC3E}">
        <p14:creationId xmlns:p14="http://schemas.microsoft.com/office/powerpoint/2010/main" val="2483329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G_2705.MOV" descr="IMG_2705.MOV">
            <a:hlinkClick r:id="" action="ppaction://media"/>
            <a:extLst>
              <a:ext uri="{FF2B5EF4-FFF2-40B4-BE49-F238E27FC236}">
                <a16:creationId xmlns:a16="http://schemas.microsoft.com/office/drawing/2014/main" id="{A9C773DA-94A5-C14D-BB69-D65566613E9B}"/>
              </a:ext>
            </a:extLst>
          </p:cNvPr>
          <p:cNvPicPr>
            <a:picLocks noChangeAspect="1"/>
          </p:cNvPicPr>
          <p:nvPr>
            <a:videoFile r:link="rId2"/>
            <p:extLst>
              <p:ext uri="{DAA4B4D4-6D71-4841-9C94-3DE7FCFB9230}">
                <p14:media xmlns:p14="http://schemas.microsoft.com/office/powerpoint/2010/main" r:embed="rId1">
                  <p14:fade in="250" out="250"/>
                </p14:media>
              </p:ext>
            </p:extLst>
          </p:nvPr>
        </p:nvPicPr>
        <p:blipFill rotWithShape="1">
          <a:blip r:embed="rId4">
            <a:lum contrast="20000"/>
          </a:blip>
          <a:srcRect t="12490" r="16895" b="25232"/>
          <a:stretch/>
        </p:blipFill>
        <p:spPr>
          <a:xfrm>
            <a:off x="7064718" y="12032"/>
            <a:ext cx="5127282" cy="6830850"/>
          </a:xfrm>
          <a:prstGeom prst="rect">
            <a:avLst/>
          </a:prstGeom>
        </p:spPr>
      </p:pic>
      <p:sp>
        <p:nvSpPr>
          <p:cNvPr id="8" name="Title 1">
            <a:extLst>
              <a:ext uri="{FF2B5EF4-FFF2-40B4-BE49-F238E27FC236}">
                <a16:creationId xmlns:a16="http://schemas.microsoft.com/office/drawing/2014/main" id="{FD174D56-9E98-ED4D-969D-EEA1DF3370F5}"/>
              </a:ext>
            </a:extLst>
          </p:cNvPr>
          <p:cNvSpPr txBox="1">
            <a:spLocks/>
          </p:cNvSpPr>
          <p:nvPr/>
        </p:nvSpPr>
        <p:spPr>
          <a:xfrm>
            <a:off x="183635" y="323804"/>
            <a:ext cx="7316759" cy="584775"/>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base">
              <a:spcAft>
                <a:spcPct val="0"/>
              </a:spcAft>
            </a:pPr>
            <a:r>
              <a:rPr lang="en-US" sz="3200" b="1">
                <a:solidFill>
                  <a:srgbClr val="C00000"/>
                </a:solidFill>
                <a:latin typeface="Helvetica" pitchFamily="2" charset="0"/>
              </a:rPr>
              <a:t>RIL</a:t>
            </a:r>
            <a:r>
              <a:rPr lang="en-US" sz="3200" b="1">
                <a:solidFill>
                  <a:srgbClr val="0432FF"/>
                </a:solidFill>
                <a:latin typeface="Helvetica" pitchFamily="2" charset="0"/>
              </a:rPr>
              <a:t>Defender</a:t>
            </a:r>
            <a:r>
              <a:rPr lang="en-US" sz="3200" b="1">
                <a:solidFill>
                  <a:srgbClr val="0432FF"/>
                </a:solidFill>
                <a:latin typeface="Helvetica" pitchFamily="2" charset="0"/>
                <a:ea typeface="+mn-ea"/>
                <a:cs typeface="+mn-cs"/>
              </a:rPr>
              <a:t>:</a:t>
            </a:r>
            <a:r>
              <a:rPr lang="en-US" sz="3200" b="1">
                <a:latin typeface="Helvetica" pitchFamily="2" charset="0"/>
                <a:ea typeface="+mn-ea"/>
                <a:cs typeface="+mn-cs"/>
              </a:rPr>
              <a:t> User Interface</a:t>
            </a:r>
          </a:p>
        </p:txBody>
      </p:sp>
      <p:sp>
        <p:nvSpPr>
          <p:cNvPr id="9" name="TextBox 8">
            <a:extLst>
              <a:ext uri="{FF2B5EF4-FFF2-40B4-BE49-F238E27FC236}">
                <a16:creationId xmlns:a16="http://schemas.microsoft.com/office/drawing/2014/main" id="{FDEEBA71-9313-7C4D-97FE-72A433452E44}"/>
              </a:ext>
            </a:extLst>
          </p:cNvPr>
          <p:cNvSpPr txBox="1"/>
          <p:nvPr/>
        </p:nvSpPr>
        <p:spPr>
          <a:xfrm>
            <a:off x="310295" y="1019391"/>
            <a:ext cx="3406061" cy="523220"/>
          </a:xfrm>
          <a:prstGeom prst="rect">
            <a:avLst/>
          </a:prstGeom>
          <a:noFill/>
        </p:spPr>
        <p:txBody>
          <a:bodyPr wrap="none" rtlCol="0">
            <a:spAutoFit/>
          </a:bodyPr>
          <a:lstStyle/>
          <a:p>
            <a:r>
              <a:rPr lang="en-US" sz="2800"/>
              <a:t>Specify Security Policy</a:t>
            </a:r>
          </a:p>
        </p:txBody>
      </p:sp>
      <p:sp>
        <p:nvSpPr>
          <p:cNvPr id="10" name="Rectangle 9">
            <a:extLst>
              <a:ext uri="{FF2B5EF4-FFF2-40B4-BE49-F238E27FC236}">
                <a16:creationId xmlns:a16="http://schemas.microsoft.com/office/drawing/2014/main" id="{16A5D731-EE5A-DD47-A6C1-B0982A8C14D5}"/>
              </a:ext>
            </a:extLst>
          </p:cNvPr>
          <p:cNvSpPr/>
          <p:nvPr/>
        </p:nvSpPr>
        <p:spPr>
          <a:xfrm>
            <a:off x="283849" y="1629069"/>
            <a:ext cx="6096000" cy="2031325"/>
          </a:xfrm>
          <a:prstGeom prst="rect">
            <a:avLst/>
          </a:prstGeom>
        </p:spPr>
        <p:txBody>
          <a:bodyPr>
            <a:spAutoFit/>
          </a:bodyPr>
          <a:lstStyle/>
          <a:p>
            <a:r>
              <a:rPr lang="en-US">
                <a:latin typeface="Helvetica" pitchFamily="2" charset="0"/>
              </a:rPr>
              <a:t>Specify the level of protection, including Allow, Notify, Block without Notify, Block and Notify</a:t>
            </a:r>
          </a:p>
          <a:p>
            <a:endParaRPr lang="en-US">
              <a:latin typeface="Helvetica" pitchFamily="2" charset="0"/>
            </a:endParaRPr>
          </a:p>
          <a:p>
            <a:r>
              <a:rPr lang="en-US" i="1"/>
              <a:t>Whitelist</a:t>
            </a:r>
            <a:r>
              <a:rPr lang="en-US"/>
              <a:t> of trusted sources (e.g., to allow law enforcement agencies to track your phone)</a:t>
            </a:r>
          </a:p>
          <a:p>
            <a:endParaRPr lang="en-US">
              <a:latin typeface="Helvetica" pitchFamily="2" charset="0"/>
            </a:endParaRPr>
          </a:p>
          <a:p>
            <a:endParaRPr lang="en-US">
              <a:latin typeface="Helvetica" pitchFamily="2" charset="0"/>
            </a:endParaRPr>
          </a:p>
        </p:txBody>
      </p:sp>
      <p:pic>
        <p:nvPicPr>
          <p:cNvPr id="11" name="Picture 10">
            <a:extLst>
              <a:ext uri="{FF2B5EF4-FFF2-40B4-BE49-F238E27FC236}">
                <a16:creationId xmlns:a16="http://schemas.microsoft.com/office/drawing/2014/main" id="{CCE7127A-3A40-8441-B667-040AA17F5DE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072"/>
          <a:stretch/>
        </p:blipFill>
        <p:spPr>
          <a:xfrm>
            <a:off x="1888445" y="3232729"/>
            <a:ext cx="2009300" cy="3549544"/>
          </a:xfrm>
          <a:prstGeom prst="rect">
            <a:avLst/>
          </a:prstGeom>
        </p:spPr>
      </p:pic>
      <p:pic>
        <p:nvPicPr>
          <p:cNvPr id="2" name="Picture 1">
            <a:extLst>
              <a:ext uri="{FF2B5EF4-FFF2-40B4-BE49-F238E27FC236}">
                <a16:creationId xmlns:a16="http://schemas.microsoft.com/office/drawing/2014/main" id="{AD7C73E4-9C06-CB4F-B292-010DF3354C97}"/>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a:stretch/>
        </p:blipFill>
        <p:spPr>
          <a:xfrm>
            <a:off x="4304147" y="3214254"/>
            <a:ext cx="2133598" cy="3549286"/>
          </a:xfrm>
          <a:prstGeom prst="rect">
            <a:avLst/>
          </a:prstGeom>
        </p:spPr>
      </p:pic>
      <p:sp>
        <p:nvSpPr>
          <p:cNvPr id="3" name="Rectangle 2">
            <a:extLst>
              <a:ext uri="{FF2B5EF4-FFF2-40B4-BE49-F238E27FC236}">
                <a16:creationId xmlns:a16="http://schemas.microsoft.com/office/drawing/2014/main" id="{75A3AB6D-E91E-234F-A395-B2A0DA0CE078}"/>
              </a:ext>
            </a:extLst>
          </p:cNvPr>
          <p:cNvSpPr/>
          <p:nvPr/>
        </p:nvSpPr>
        <p:spPr>
          <a:xfrm>
            <a:off x="4156364" y="5495636"/>
            <a:ext cx="2447636" cy="1256146"/>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2909941-022E-F84A-AA04-25DFF49370AD}"/>
              </a:ext>
            </a:extLst>
          </p:cNvPr>
          <p:cNvSpPr txBox="1"/>
          <p:nvPr/>
        </p:nvSpPr>
        <p:spPr>
          <a:xfrm>
            <a:off x="5745017" y="6086762"/>
            <a:ext cx="651140" cy="369332"/>
          </a:xfrm>
          <a:prstGeom prst="rect">
            <a:avLst/>
          </a:prstGeom>
          <a:noFill/>
        </p:spPr>
        <p:txBody>
          <a:bodyPr wrap="none" rtlCol="0">
            <a:spAutoFit/>
          </a:bodyPr>
          <a:lstStyle/>
          <a:p>
            <a:r>
              <a:rPr lang="en-US">
                <a:solidFill>
                  <a:srgbClr val="4E8F00"/>
                </a:solidFill>
              </a:rPr>
              <a:t>NEW</a:t>
            </a:r>
          </a:p>
        </p:txBody>
      </p:sp>
    </p:spTree>
    <p:extLst>
      <p:ext uri="{BB962C8B-B14F-4D97-AF65-F5344CB8AC3E}">
        <p14:creationId xmlns:p14="http://schemas.microsoft.com/office/powerpoint/2010/main" val="38700585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2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0909">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3EB98B6-7BCE-0743-9B5C-0755BC8D19A5}"/>
              </a:ext>
            </a:extLst>
          </p:cNvPr>
          <p:cNvSpPr/>
          <p:nvPr/>
        </p:nvSpPr>
        <p:spPr>
          <a:xfrm>
            <a:off x="450761" y="2551043"/>
            <a:ext cx="7153807" cy="369332"/>
          </a:xfrm>
          <a:prstGeom prst="rect">
            <a:avLst/>
          </a:prstGeom>
          <a:solidFill>
            <a:schemeClr val="tx1"/>
          </a:solidFill>
          <a:ln w="76200">
            <a:solidFill>
              <a:srgbClr val="7030A0"/>
            </a:solidFill>
          </a:ln>
        </p:spPr>
        <p:txBody>
          <a:bodyPr wrap="square">
            <a:spAutoFit/>
          </a:bodyPr>
          <a:lstStyle/>
          <a:p>
            <a:pPr algn="ctr"/>
            <a:r>
              <a:rPr lang="en-US" b="1">
                <a:solidFill>
                  <a:schemeClr val="bg1"/>
                </a:solidFill>
                <a:latin typeface="Courier New" panose="02070309020205020404" pitchFamily="49" charset="0"/>
              </a:rPr>
              <a:t>Silent SMS received from +16149053011 SMS Content</a:t>
            </a:r>
            <a:endParaRPr lang="en-US" b="1">
              <a:solidFill>
                <a:schemeClr val="bg1"/>
              </a:solidFill>
            </a:endParaRPr>
          </a:p>
        </p:txBody>
      </p:sp>
      <p:cxnSp>
        <p:nvCxnSpPr>
          <p:cNvPr id="5" name="Straight Arrow Connector 4">
            <a:extLst>
              <a:ext uri="{FF2B5EF4-FFF2-40B4-BE49-F238E27FC236}">
                <a16:creationId xmlns:a16="http://schemas.microsoft.com/office/drawing/2014/main" id="{D52E7100-F60C-CA4E-835C-AEBFF87C9264}"/>
              </a:ext>
            </a:extLst>
          </p:cNvPr>
          <p:cNvCxnSpPr/>
          <p:nvPr/>
        </p:nvCxnSpPr>
        <p:spPr>
          <a:xfrm flipH="1">
            <a:off x="7685590" y="2731625"/>
            <a:ext cx="131951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4239D30E-CAF0-5B41-9225-A0E7D0B4BF4F}"/>
              </a:ext>
            </a:extLst>
          </p:cNvPr>
          <p:cNvSpPr txBox="1">
            <a:spLocks/>
          </p:cNvSpPr>
          <p:nvPr/>
        </p:nvSpPr>
        <p:spPr>
          <a:xfrm>
            <a:off x="183635" y="323804"/>
            <a:ext cx="7316759" cy="584775"/>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base">
              <a:spcAft>
                <a:spcPct val="0"/>
              </a:spcAft>
            </a:pPr>
            <a:r>
              <a:rPr lang="en-US" sz="3200" b="1">
                <a:solidFill>
                  <a:srgbClr val="C00000"/>
                </a:solidFill>
                <a:latin typeface="Helvetica" pitchFamily="2" charset="0"/>
              </a:rPr>
              <a:t>RIL</a:t>
            </a:r>
            <a:r>
              <a:rPr lang="en-US" sz="3200" b="1">
                <a:solidFill>
                  <a:srgbClr val="0432FF"/>
                </a:solidFill>
                <a:latin typeface="Helvetica" pitchFamily="2" charset="0"/>
              </a:rPr>
              <a:t>Defender</a:t>
            </a:r>
            <a:r>
              <a:rPr lang="en-US" sz="3200" b="1">
                <a:solidFill>
                  <a:srgbClr val="0432FF"/>
                </a:solidFill>
                <a:latin typeface="Helvetica" pitchFamily="2" charset="0"/>
                <a:ea typeface="+mn-ea"/>
                <a:cs typeface="+mn-cs"/>
              </a:rPr>
              <a:t>:</a:t>
            </a:r>
            <a:r>
              <a:rPr lang="en-US" sz="3200" b="1">
                <a:latin typeface="Helvetica" pitchFamily="2" charset="0"/>
                <a:ea typeface="+mn-ea"/>
                <a:cs typeface="+mn-cs"/>
              </a:rPr>
              <a:t> Recent Alert</a:t>
            </a:r>
          </a:p>
        </p:txBody>
      </p:sp>
      <p:pic>
        <p:nvPicPr>
          <p:cNvPr id="9" name="Picture 8" descr="A rectangular cellular device&#10;&#10;Description automatically generated with low confidence">
            <a:extLst>
              <a:ext uri="{FF2B5EF4-FFF2-40B4-BE49-F238E27FC236}">
                <a16:creationId xmlns:a16="http://schemas.microsoft.com/office/drawing/2014/main" id="{A364210F-4FD3-AC4E-A928-89AA8B520B6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069303" y="1739034"/>
            <a:ext cx="6857998" cy="3379936"/>
          </a:xfrm>
          <a:prstGeom prst="rect">
            <a:avLst/>
          </a:prstGeom>
        </p:spPr>
      </p:pic>
      <p:pic>
        <p:nvPicPr>
          <p:cNvPr id="10" name="Picture 5">
            <a:extLst>
              <a:ext uri="{FF2B5EF4-FFF2-40B4-BE49-F238E27FC236}">
                <a16:creationId xmlns:a16="http://schemas.microsoft.com/office/drawing/2014/main" id="{C15CAF8C-34B8-AB46-805E-D2A2C638C42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10884" y="5370653"/>
            <a:ext cx="1196058" cy="11960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a:extLst>
              <a:ext uri="{FF2B5EF4-FFF2-40B4-BE49-F238E27FC236}">
                <a16:creationId xmlns:a16="http://schemas.microsoft.com/office/drawing/2014/main" id="{53F6E96C-7BD6-FE41-90D0-0F4D5BC62BC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41515" y="5370653"/>
            <a:ext cx="1207634" cy="120763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D66A8A00-A494-6642-8509-B28F529D6FB9}"/>
              </a:ext>
            </a:extLst>
          </p:cNvPr>
          <p:cNvSpPr/>
          <p:nvPr/>
        </p:nvSpPr>
        <p:spPr>
          <a:xfrm>
            <a:off x="4618214" y="6611779"/>
            <a:ext cx="2004075" cy="246221"/>
          </a:xfrm>
          <a:prstGeom prst="rect">
            <a:avLst/>
          </a:prstGeom>
        </p:spPr>
        <p:txBody>
          <a:bodyPr wrap="none">
            <a:spAutoFit/>
          </a:bodyPr>
          <a:lstStyle/>
          <a:p>
            <a:r>
              <a:rPr lang="en-US" sz="1000">
                <a:latin typeface="Arial" panose="020B0604020202020204" pitchFamily="34" charset="0"/>
              </a:rPr>
              <a:t>ZTE MF833V USB Dongle ~$50</a:t>
            </a:r>
            <a:endParaRPr lang="en-US" sz="1000">
              <a:effectLst/>
            </a:endParaRPr>
          </a:p>
        </p:txBody>
      </p:sp>
      <p:sp>
        <p:nvSpPr>
          <p:cNvPr id="13" name="Rectangle 12">
            <a:extLst>
              <a:ext uri="{FF2B5EF4-FFF2-40B4-BE49-F238E27FC236}">
                <a16:creationId xmlns:a16="http://schemas.microsoft.com/office/drawing/2014/main" id="{E2C18962-6DCF-B44A-ACF1-01178D13EA17}"/>
              </a:ext>
            </a:extLst>
          </p:cNvPr>
          <p:cNvSpPr/>
          <p:nvPr/>
        </p:nvSpPr>
        <p:spPr>
          <a:xfrm>
            <a:off x="7016102" y="6611779"/>
            <a:ext cx="1058303" cy="246221"/>
          </a:xfrm>
          <a:prstGeom prst="rect">
            <a:avLst/>
          </a:prstGeom>
        </p:spPr>
        <p:txBody>
          <a:bodyPr wrap="none">
            <a:spAutoFit/>
          </a:bodyPr>
          <a:lstStyle/>
          <a:p>
            <a:r>
              <a:rPr lang="en-US" sz="1000">
                <a:effectLst/>
                <a:latin typeface="Arial" panose="020B0604020202020204" pitchFamily="34" charset="0"/>
              </a:rPr>
              <a:t>   Trial SIM - $5</a:t>
            </a:r>
            <a:endParaRPr lang="en-US" sz="1000">
              <a:effectLst/>
            </a:endParaRPr>
          </a:p>
        </p:txBody>
      </p:sp>
      <p:sp>
        <p:nvSpPr>
          <p:cNvPr id="14" name="Rectangle 13">
            <a:extLst>
              <a:ext uri="{FF2B5EF4-FFF2-40B4-BE49-F238E27FC236}">
                <a16:creationId xmlns:a16="http://schemas.microsoft.com/office/drawing/2014/main" id="{8C1A3C61-CFF0-0C47-A984-9EE23A3829BD}"/>
              </a:ext>
            </a:extLst>
          </p:cNvPr>
          <p:cNvSpPr/>
          <p:nvPr/>
        </p:nvSpPr>
        <p:spPr>
          <a:xfrm>
            <a:off x="532283" y="3858351"/>
            <a:ext cx="5335509" cy="1384995"/>
          </a:xfrm>
          <a:prstGeom prst="rect">
            <a:avLst/>
          </a:prstGeom>
          <a:solidFill>
            <a:schemeClr val="tx1"/>
          </a:solidFill>
        </p:spPr>
        <p:txBody>
          <a:bodyPr wrap="square">
            <a:spAutoFit/>
          </a:bodyPr>
          <a:lstStyle/>
          <a:p>
            <a:pPr fontAlgn="base">
              <a:spcAft>
                <a:spcPts val="600"/>
              </a:spcAft>
              <a:buFont typeface="Arial" panose="020B0604020202020204" pitchFamily="34" charset="0"/>
              <a:buChar char="•"/>
            </a:pPr>
            <a:r>
              <a:rPr lang="en-US" sz="1600" dirty="0">
                <a:solidFill>
                  <a:srgbClr val="595959"/>
                </a:solidFill>
                <a:latin typeface="Arial" panose="020B0604020202020204" pitchFamily="34" charset="0"/>
              </a:rPr>
              <a:t>The PDU payload of the silent SMS message</a:t>
            </a:r>
          </a:p>
          <a:p>
            <a:pPr marL="742950" lvl="1" indent="-285750" fontAlgn="base">
              <a:buFont typeface="Arial" panose="020B0604020202020204" pitchFamily="34" charset="0"/>
              <a:buChar char="•"/>
            </a:pPr>
            <a:r>
              <a:rPr lang="en-US" sz="1050" dirty="0">
                <a:solidFill>
                  <a:srgbClr val="000000"/>
                </a:solidFill>
                <a:latin typeface="Arial" panose="020B0604020202020204" pitchFamily="34" charset="0"/>
              </a:rPr>
              <a:t>01000C91</a:t>
            </a:r>
            <a:r>
              <a:rPr lang="en-US" sz="1050" u="sng" dirty="0">
                <a:solidFill>
                  <a:srgbClr val="FF0000"/>
                </a:solidFill>
                <a:latin typeface="Arial" panose="020B0604020202020204" pitchFamily="34" charset="0"/>
              </a:rPr>
              <a:t>108320327440</a:t>
            </a:r>
            <a:r>
              <a:rPr lang="en-US" sz="1050" u="sng" dirty="0">
                <a:solidFill>
                  <a:srgbClr val="0000FF"/>
                </a:solidFill>
                <a:latin typeface="Arial" panose="020B0604020202020204" pitchFamily="34" charset="0"/>
              </a:rPr>
              <a:t>40</a:t>
            </a:r>
            <a:r>
              <a:rPr lang="en-US" sz="1050" u="sng" dirty="0">
                <a:solidFill>
                  <a:srgbClr val="6AA84F"/>
                </a:solidFill>
                <a:latin typeface="Arial" panose="020B0604020202020204" pitchFamily="34" charset="0"/>
              </a:rPr>
              <a:t>00</a:t>
            </a:r>
            <a:r>
              <a:rPr lang="en-US" sz="1050" dirty="0">
                <a:solidFill>
                  <a:srgbClr val="000000"/>
                </a:solidFill>
                <a:latin typeface="Arial" panose="020B0604020202020204" pitchFamily="34" charset="0"/>
              </a:rPr>
              <a:t>0CC8329BFD065DDF72363904</a:t>
            </a:r>
            <a:endParaRPr lang="en-US" sz="1200" dirty="0">
              <a:solidFill>
                <a:srgbClr val="595959"/>
              </a:solidFill>
              <a:latin typeface="Arial" panose="020B0604020202020204" pitchFamily="34" charset="0"/>
            </a:endParaRPr>
          </a:p>
          <a:p>
            <a:pPr marL="742950" lvl="1" indent="-285750" fontAlgn="base">
              <a:buFont typeface="Arial" panose="020B0604020202020204" pitchFamily="34" charset="0"/>
              <a:buChar char="•"/>
            </a:pPr>
            <a:r>
              <a:rPr lang="en-US" sz="1050" dirty="0">
                <a:solidFill>
                  <a:srgbClr val="FF0000"/>
                </a:solidFill>
                <a:latin typeface="Arial" panose="020B0604020202020204" pitchFamily="34" charset="0"/>
              </a:rPr>
              <a:t>Red part is the victim’s phone #: +13802234740 (little endian encoding)</a:t>
            </a:r>
          </a:p>
          <a:p>
            <a:pPr marL="742950" lvl="1" indent="-285750" fontAlgn="base">
              <a:buFont typeface="Arial" panose="020B0604020202020204" pitchFamily="34" charset="0"/>
              <a:buChar char="•"/>
            </a:pPr>
            <a:r>
              <a:rPr lang="en-US" sz="1050" dirty="0">
                <a:solidFill>
                  <a:srgbClr val="0000FF"/>
                </a:solidFill>
                <a:latin typeface="Arial" panose="020B0604020202020204" pitchFamily="34" charset="0"/>
              </a:rPr>
              <a:t>Blue part is the protocol identifier: 0x40 stands for short message type 0 (according to the GSM standard)</a:t>
            </a:r>
          </a:p>
          <a:p>
            <a:pPr marL="742950" lvl="1" indent="-285750" fontAlgn="base">
              <a:spcAft>
                <a:spcPts val="1000"/>
              </a:spcAft>
              <a:buFont typeface="Arial" panose="020B0604020202020204" pitchFamily="34" charset="0"/>
              <a:buChar char="•"/>
            </a:pPr>
            <a:r>
              <a:rPr lang="en-US" sz="1050" dirty="0">
                <a:solidFill>
                  <a:srgbClr val="6AA84F"/>
                </a:solidFill>
                <a:latin typeface="Arial" panose="020B0604020202020204" pitchFamily="34" charset="0"/>
              </a:rPr>
              <a:t>Green part is the data coding scheme (DCS), and we use the default SMS alphabet to encode </a:t>
            </a:r>
            <a:r>
              <a:rPr lang="en-US" sz="1050">
                <a:solidFill>
                  <a:srgbClr val="6AA84F"/>
                </a:solidFill>
                <a:latin typeface="Arial" panose="020B0604020202020204" pitchFamily="34" charset="0"/>
              </a:rPr>
              <a:t>the message</a:t>
            </a:r>
            <a:endParaRPr lang="en-US" sz="1050" dirty="0">
              <a:solidFill>
                <a:srgbClr val="6AA84F"/>
              </a:solidFill>
              <a:latin typeface="Arial" panose="020B0604020202020204" pitchFamily="34" charset="0"/>
            </a:endParaRPr>
          </a:p>
        </p:txBody>
      </p:sp>
      <p:sp>
        <p:nvSpPr>
          <p:cNvPr id="15" name="Rectangle 14">
            <a:extLst>
              <a:ext uri="{FF2B5EF4-FFF2-40B4-BE49-F238E27FC236}">
                <a16:creationId xmlns:a16="http://schemas.microsoft.com/office/drawing/2014/main" id="{854F94FF-A326-7D41-884D-A1A7458FAAC1}"/>
              </a:ext>
            </a:extLst>
          </p:cNvPr>
          <p:cNvSpPr/>
          <p:nvPr/>
        </p:nvSpPr>
        <p:spPr>
          <a:xfrm>
            <a:off x="254986" y="1194908"/>
            <a:ext cx="3829895" cy="400110"/>
          </a:xfrm>
          <a:prstGeom prst="rect">
            <a:avLst/>
          </a:prstGeom>
        </p:spPr>
        <p:txBody>
          <a:bodyPr wrap="none">
            <a:spAutoFit/>
          </a:bodyPr>
          <a:lstStyle/>
          <a:p>
            <a:r>
              <a:rPr lang="en-US" sz="2000" b="1">
                <a:latin typeface="Arial" panose="020B0604020202020204" pitchFamily="34" charset="0"/>
              </a:rPr>
              <a:t>Detect (and Block) Silent SMS</a:t>
            </a:r>
            <a:endParaRPr lang="en-US" sz="2000" b="1"/>
          </a:p>
        </p:txBody>
      </p:sp>
      <p:sp>
        <p:nvSpPr>
          <p:cNvPr id="16" name="Rectangle 15">
            <a:extLst>
              <a:ext uri="{FF2B5EF4-FFF2-40B4-BE49-F238E27FC236}">
                <a16:creationId xmlns:a16="http://schemas.microsoft.com/office/drawing/2014/main" id="{F360D785-6E80-ED4E-B446-C2FC2FA12A90}"/>
              </a:ext>
            </a:extLst>
          </p:cNvPr>
          <p:cNvSpPr/>
          <p:nvPr/>
        </p:nvSpPr>
        <p:spPr>
          <a:xfrm>
            <a:off x="407386" y="3419176"/>
            <a:ext cx="3631122" cy="400110"/>
          </a:xfrm>
          <a:prstGeom prst="rect">
            <a:avLst/>
          </a:prstGeom>
        </p:spPr>
        <p:txBody>
          <a:bodyPr wrap="none">
            <a:spAutoFit/>
          </a:bodyPr>
          <a:lstStyle/>
          <a:p>
            <a:r>
              <a:rPr lang="en-US" sz="2000" b="1">
                <a:latin typeface="Arial" panose="020B0604020202020204" pitchFamily="34" charset="0"/>
              </a:rPr>
              <a:t>Constructing the Silent SMS</a:t>
            </a:r>
            <a:endParaRPr lang="en-US" sz="2000" b="1"/>
          </a:p>
        </p:txBody>
      </p:sp>
      <p:sp>
        <p:nvSpPr>
          <p:cNvPr id="17" name="Rectangle 16">
            <a:extLst>
              <a:ext uri="{FF2B5EF4-FFF2-40B4-BE49-F238E27FC236}">
                <a16:creationId xmlns:a16="http://schemas.microsoft.com/office/drawing/2014/main" id="{87687BDF-14C9-384E-91C5-EFA8E9ED4A24}"/>
              </a:ext>
            </a:extLst>
          </p:cNvPr>
          <p:cNvSpPr/>
          <p:nvPr/>
        </p:nvSpPr>
        <p:spPr>
          <a:xfrm>
            <a:off x="422609" y="5374535"/>
            <a:ext cx="4681826" cy="1354217"/>
          </a:xfrm>
          <a:prstGeom prst="rect">
            <a:avLst/>
          </a:prstGeom>
        </p:spPr>
        <p:txBody>
          <a:bodyPr wrap="square">
            <a:spAutoFit/>
          </a:bodyPr>
          <a:lstStyle/>
          <a:p>
            <a:pPr fontAlgn="base">
              <a:spcAft>
                <a:spcPts val="1000"/>
              </a:spcAft>
            </a:pPr>
            <a:r>
              <a:rPr lang="en-US" sz="1200">
                <a:latin typeface="Arial" panose="020B0604020202020204" pitchFamily="34" charset="0"/>
              </a:rPr>
              <a:t>Use AT command to instruct the USB dongle to send PDU SMS through serial USB interface (connect to your Linux</a:t>
            </a:r>
          </a:p>
          <a:p>
            <a:pPr marL="742950" lvl="1" indent="-285750" fontAlgn="base">
              <a:spcAft>
                <a:spcPts val="1000"/>
              </a:spcAft>
              <a:buFont typeface="Arial" panose="020B0604020202020204" pitchFamily="34" charset="0"/>
              <a:buChar char="•"/>
            </a:pPr>
            <a:r>
              <a:rPr lang="en-US" sz="1050">
                <a:latin typeface="Arial" panose="020B0604020202020204" pitchFamily="34" charset="0"/>
              </a:rPr>
              <a:t>AT+CMGF=0 (enable PDU mode)</a:t>
            </a:r>
          </a:p>
          <a:p>
            <a:pPr marL="742950" lvl="1" indent="-285750" fontAlgn="base">
              <a:spcAft>
                <a:spcPts val="1000"/>
              </a:spcAft>
              <a:buFont typeface="Arial" panose="020B0604020202020204" pitchFamily="34" charset="0"/>
              <a:buChar char="•"/>
            </a:pPr>
            <a:r>
              <a:rPr lang="en-US" sz="1050">
                <a:latin typeface="Arial" panose="020B0604020202020204" pitchFamily="34" charset="0"/>
              </a:rPr>
              <a:t>AT+CMGS=24 (send a PDU SMS w/ length of 24 bytes)</a:t>
            </a:r>
          </a:p>
          <a:p>
            <a:pPr marL="742950" lvl="1" indent="-285750" fontAlgn="base">
              <a:spcAft>
                <a:spcPts val="1000"/>
              </a:spcAft>
              <a:buFont typeface="Arial" panose="020B0604020202020204" pitchFamily="34" charset="0"/>
              <a:buChar char="•"/>
            </a:pPr>
            <a:r>
              <a:rPr lang="en-US" sz="1050">
                <a:latin typeface="Arial" panose="020B0604020202020204" pitchFamily="34" charset="0"/>
              </a:rPr>
              <a:t>&lt;PDU message payload&gt; &lt;ctrl-z&gt; </a:t>
            </a:r>
            <a:endParaRPr lang="en-US" sz="1050" b="0" i="0" u="none" strike="noStrike">
              <a:effectLst/>
              <a:latin typeface="Arial" panose="020B0604020202020204" pitchFamily="34" charset="0"/>
            </a:endParaRPr>
          </a:p>
        </p:txBody>
      </p:sp>
      <p:sp>
        <p:nvSpPr>
          <p:cNvPr id="18" name="TextBox 17">
            <a:extLst>
              <a:ext uri="{FF2B5EF4-FFF2-40B4-BE49-F238E27FC236}">
                <a16:creationId xmlns:a16="http://schemas.microsoft.com/office/drawing/2014/main" id="{6F9EF572-72F7-6547-BADF-5539D69D0FC8}"/>
              </a:ext>
            </a:extLst>
          </p:cNvPr>
          <p:cNvSpPr txBox="1"/>
          <p:nvPr/>
        </p:nvSpPr>
        <p:spPr>
          <a:xfrm>
            <a:off x="5706319" y="1516284"/>
            <a:ext cx="1836657" cy="369332"/>
          </a:xfrm>
          <a:prstGeom prst="rect">
            <a:avLst/>
          </a:prstGeom>
          <a:noFill/>
        </p:spPr>
        <p:txBody>
          <a:bodyPr wrap="none" rtlCol="0">
            <a:spAutoFit/>
          </a:bodyPr>
          <a:lstStyle/>
          <a:p>
            <a:r>
              <a:rPr lang="en-US"/>
              <a:t>Notify-only Mode</a:t>
            </a:r>
          </a:p>
        </p:txBody>
      </p:sp>
      <p:cxnSp>
        <p:nvCxnSpPr>
          <p:cNvPr id="20" name="Straight Arrow Connector 19">
            <a:extLst>
              <a:ext uri="{FF2B5EF4-FFF2-40B4-BE49-F238E27FC236}">
                <a16:creationId xmlns:a16="http://schemas.microsoft.com/office/drawing/2014/main" id="{A5ECFA74-A709-2947-8846-1205D53E3DC1}"/>
              </a:ext>
            </a:extLst>
          </p:cNvPr>
          <p:cNvCxnSpPr/>
          <p:nvPr/>
        </p:nvCxnSpPr>
        <p:spPr>
          <a:xfrm>
            <a:off x="6840638" y="1979271"/>
            <a:ext cx="1817225" cy="4282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5410706"/>
      </p:ext>
    </p:extLst>
  </p:cSld>
  <p:clrMapOvr>
    <a:masterClrMapping/>
  </p:clrMapOvr>
  <p:transition spd="med">
    <p:pull/>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{74599C5A-7E0F-DE4D-B666-F07CC235EE2F}tf10001058</Template>
  <TotalTime>7891</TotalTime>
  <Words>1235</Words>
  <Application>Microsoft Macintosh PowerPoint</Application>
  <PresentationFormat>Widescreen</PresentationFormat>
  <Paragraphs>151</Paragraphs>
  <Slides>13</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Apple Braille Pinpoint 8 Dot</vt:lpstr>
      <vt:lpstr>Arial</vt:lpstr>
      <vt:lpstr>Calibri</vt:lpstr>
      <vt:lpstr>Calibri Light</vt:lpstr>
      <vt:lpstr>Courier New</vt:lpstr>
      <vt:lpstr>Helvetica</vt:lpstr>
      <vt:lpstr>Iowan Old Style</vt:lpstr>
      <vt:lpstr>Wingdings</vt:lpstr>
      <vt:lpstr>Celestial</vt:lpstr>
      <vt:lpstr>PowerPoint Presentation</vt:lpstr>
      <vt:lpstr>  SMS  Attacks</vt:lpstr>
      <vt:lpstr>  SMS  Attacks  (continued)</vt:lpstr>
      <vt:lpstr>What is the Radio Interface Layer (RIL)?</vt:lpstr>
      <vt:lpstr>SMS Processing Logic</vt:lpstr>
      <vt:lpstr>RILDefender</vt:lpstr>
      <vt:lpstr>YAML-based Language for Adding New Security Policies</vt:lpstr>
      <vt:lpstr>PowerPoint Presentation</vt:lpstr>
      <vt:lpstr>PowerPoint Presentation</vt:lpstr>
      <vt:lpstr>PowerPoint Presentation</vt:lpstr>
      <vt:lpstr>PowerPoint Presentation</vt:lpstr>
      <vt:lpstr>PowerPoint Presentation</vt:lpstr>
      <vt:lpstr>Learn More: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RIL Defender</dc:title>
  <dc:creator>Phillip Porras</dc:creator>
  <cp:lastModifiedBy>Phillip Porras</cp:lastModifiedBy>
  <cp:revision>26</cp:revision>
  <cp:lastPrinted>2023-01-30T20:07:33Z</cp:lastPrinted>
  <dcterms:created xsi:type="dcterms:W3CDTF">2022-06-25T17:25:49Z</dcterms:created>
  <dcterms:modified xsi:type="dcterms:W3CDTF">2023-02-03T03:09:21Z</dcterms:modified>
</cp:coreProperties>
</file>